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714" r:id="rId3"/>
    <p:sldMasterId id="2147483739" r:id="rId4"/>
    <p:sldMasterId id="2147483764" r:id="rId5"/>
  </p:sldMasterIdLst>
  <p:notesMasterIdLst>
    <p:notesMasterId r:id="rId63"/>
  </p:notesMasterIdLst>
  <p:sldIdLst>
    <p:sldId id="256" r:id="rId6"/>
    <p:sldId id="290" r:id="rId7"/>
    <p:sldId id="291" r:id="rId8"/>
    <p:sldId id="292" r:id="rId9"/>
    <p:sldId id="293" r:id="rId10"/>
    <p:sldId id="347" r:id="rId11"/>
    <p:sldId id="348" r:id="rId12"/>
    <p:sldId id="295" r:id="rId13"/>
    <p:sldId id="296" r:id="rId14"/>
    <p:sldId id="303" r:id="rId15"/>
    <p:sldId id="365" r:id="rId16"/>
    <p:sldId id="367" r:id="rId17"/>
    <p:sldId id="368" r:id="rId18"/>
    <p:sldId id="298" r:id="rId19"/>
    <p:sldId id="259" r:id="rId20"/>
    <p:sldId id="261" r:id="rId21"/>
    <p:sldId id="341" r:id="rId22"/>
    <p:sldId id="310" r:id="rId23"/>
    <p:sldId id="304" r:id="rId24"/>
    <p:sldId id="305" r:id="rId25"/>
    <p:sldId id="356" r:id="rId26"/>
    <p:sldId id="311" r:id="rId27"/>
    <p:sldId id="309" r:id="rId28"/>
    <p:sldId id="312" r:id="rId29"/>
    <p:sldId id="373" r:id="rId30"/>
    <p:sldId id="372" r:id="rId31"/>
    <p:sldId id="322" r:id="rId32"/>
    <p:sldId id="325" r:id="rId33"/>
    <p:sldId id="374" r:id="rId34"/>
    <p:sldId id="313" r:id="rId35"/>
    <p:sldId id="326" r:id="rId36"/>
    <p:sldId id="314" r:id="rId37"/>
    <p:sldId id="369" r:id="rId38"/>
    <p:sldId id="359" r:id="rId39"/>
    <p:sldId id="375" r:id="rId40"/>
    <p:sldId id="315" r:id="rId41"/>
    <p:sldId id="362" r:id="rId42"/>
    <p:sldId id="363" r:id="rId43"/>
    <p:sldId id="364" r:id="rId44"/>
    <p:sldId id="351" r:id="rId45"/>
    <p:sldId id="328" r:id="rId46"/>
    <p:sldId id="329" r:id="rId47"/>
    <p:sldId id="331" r:id="rId48"/>
    <p:sldId id="333" r:id="rId49"/>
    <p:sldId id="334" r:id="rId50"/>
    <p:sldId id="350" r:id="rId51"/>
    <p:sldId id="352" r:id="rId52"/>
    <p:sldId id="342" r:id="rId53"/>
    <p:sldId id="343" r:id="rId54"/>
    <p:sldId id="344" r:id="rId55"/>
    <p:sldId id="345" r:id="rId56"/>
    <p:sldId id="353" r:id="rId57"/>
    <p:sldId id="370" r:id="rId58"/>
    <p:sldId id="355" r:id="rId59"/>
    <p:sldId id="371" r:id="rId60"/>
    <p:sldId id="377" r:id="rId61"/>
    <p:sldId id="339"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80" d="100"/>
          <a:sy n="80" d="100"/>
        </p:scale>
        <p:origin x="480" y="576"/>
      </p:cViewPr>
      <p:guideLst/>
    </p:cSldViewPr>
  </p:slideViewPr>
  <p:notesTextViewPr>
    <p:cViewPr>
      <p:scale>
        <a:sx n="1" d="1"/>
        <a:sy n="1" d="1"/>
      </p:scale>
      <p:origin x="0" y="0"/>
    </p:cViewPr>
  </p:notesTextViewPr>
  <p:sorterViewPr>
    <p:cViewPr>
      <p:scale>
        <a:sx n="33" d="100"/>
        <a:sy n="33"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b="0" dirty="0"/>
              <a:t>Critical Bulletins</a:t>
            </a:r>
          </a:p>
        </c:rich>
      </c:tx>
      <c:overlay val="0"/>
      <c:spPr>
        <a:noFill/>
        <a:ln>
          <a:noFill/>
        </a:ln>
        <a:effectLst/>
      </c:spPr>
      <c:txPr>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Nano Server</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Sheet1!$B$2</c:f>
              <c:numCache>
                <c:formatCode>General</c:formatCode>
                <c:ptCount val="1"/>
                <c:pt idx="0">
                  <c:v>2</c:v>
                </c:pt>
              </c:numCache>
            </c:numRef>
          </c:val>
          <c:extLst>
            <c:ext xmlns:c16="http://schemas.microsoft.com/office/drawing/2014/chart" uri="{C3380CC4-5D6E-409C-BE32-E72D297353CC}">
              <c16:uniqueId val="{00000000-D95E-49E5-B337-AB945E5EA1DD}"/>
            </c:ext>
          </c:extLst>
        </c:ser>
        <c:ser>
          <c:idx val="1"/>
          <c:order val="1"/>
          <c:tx>
            <c:strRef>
              <c:f>Sheet1!$C$1</c:f>
              <c:strCache>
                <c:ptCount val="1"/>
                <c:pt idx="0">
                  <c:v>Server Core</c:v>
                </c:pt>
              </c:strCache>
            </c:strRef>
          </c:tx>
          <c:spPr>
            <a:solidFill>
              <a:schemeClr val="accent2">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Sheet1!$C$2</c:f>
              <c:numCache>
                <c:formatCode>General</c:formatCode>
                <c:ptCount val="1"/>
                <c:pt idx="0">
                  <c:v>8</c:v>
                </c:pt>
              </c:numCache>
            </c:numRef>
          </c:val>
          <c:extLst>
            <c:ext xmlns:c16="http://schemas.microsoft.com/office/drawing/2014/chart" uri="{C3380CC4-5D6E-409C-BE32-E72D297353CC}">
              <c16:uniqueId val="{00000001-D95E-49E5-B337-AB945E5EA1DD}"/>
            </c:ext>
          </c:extLst>
        </c:ser>
        <c:ser>
          <c:idx val="2"/>
          <c:order val="2"/>
          <c:tx>
            <c:strRef>
              <c:f>Sheet1!$D$1</c:f>
              <c:strCache>
                <c:ptCount val="1"/>
                <c:pt idx="0">
                  <c:v>Full Server</c:v>
                </c:pt>
              </c:strCache>
            </c:strRef>
          </c:tx>
          <c:spPr>
            <a:solidFill>
              <a:schemeClr val="accent3">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Sheet1!$D$2</c:f>
              <c:numCache>
                <c:formatCode>General</c:formatCode>
                <c:ptCount val="1"/>
                <c:pt idx="0">
                  <c:v>23</c:v>
                </c:pt>
              </c:numCache>
            </c:numRef>
          </c:val>
          <c:extLst>
            <c:ext xmlns:c16="http://schemas.microsoft.com/office/drawing/2014/chart" uri="{C3380CC4-5D6E-409C-BE32-E72D297353CC}">
              <c16:uniqueId val="{00000002-D95E-49E5-B337-AB945E5EA1DD}"/>
            </c:ext>
          </c:extLst>
        </c:ser>
        <c:dLbls>
          <c:showLegendKey val="0"/>
          <c:showVal val="0"/>
          <c:showCatName val="0"/>
          <c:showSerName val="0"/>
          <c:showPercent val="0"/>
          <c:showBubbleSize val="0"/>
        </c:dLbls>
        <c:gapWidth val="100"/>
        <c:overlap val="-24"/>
        <c:axId val="283425440"/>
        <c:axId val="283419560"/>
      </c:barChart>
      <c:catAx>
        <c:axId val="28342544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83419560"/>
        <c:crosses val="autoZero"/>
        <c:auto val="1"/>
        <c:lblAlgn val="ctr"/>
        <c:lblOffset val="100"/>
        <c:noMultiLvlLbl val="0"/>
      </c:catAx>
      <c:valAx>
        <c:axId val="28341956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83425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b="0" dirty="0"/>
              <a:t>Setup Time (sec)</a:t>
            </a:r>
          </a:p>
        </c:rich>
      </c:tx>
      <c:overlay val="0"/>
      <c:spPr>
        <a:noFill/>
        <a:ln>
          <a:noFill/>
        </a:ln>
        <a:effectLst/>
      </c:spPr>
      <c:txPr>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Nano Server</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DF73-421E-AE01-B1E156038AF0}"/>
            </c:ext>
          </c:extLst>
        </c:ser>
        <c:ser>
          <c:idx val="1"/>
          <c:order val="1"/>
          <c:tx>
            <c:strRef>
              <c:f>Sheet1!$C$1</c:f>
              <c:strCache>
                <c:ptCount val="1"/>
                <c:pt idx="0">
                  <c:v>Server Core</c:v>
                </c:pt>
              </c:strCache>
            </c:strRef>
          </c:tx>
          <c:spPr>
            <a:solidFill>
              <a:schemeClr val="accent2">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Sheet1!$C$2</c:f>
              <c:numCache>
                <c:formatCode>General</c:formatCode>
                <c:ptCount val="1"/>
                <c:pt idx="0">
                  <c:v>300</c:v>
                </c:pt>
              </c:numCache>
            </c:numRef>
          </c:val>
          <c:extLst>
            <c:ext xmlns:c16="http://schemas.microsoft.com/office/drawing/2014/chart" uri="{C3380CC4-5D6E-409C-BE32-E72D297353CC}">
              <c16:uniqueId val="{00000001-DF73-421E-AE01-B1E156038AF0}"/>
            </c:ext>
          </c:extLst>
        </c:ser>
        <c:dLbls>
          <c:showLegendKey val="0"/>
          <c:showVal val="0"/>
          <c:showCatName val="0"/>
          <c:showSerName val="0"/>
          <c:showPercent val="0"/>
          <c:showBubbleSize val="0"/>
        </c:dLbls>
        <c:gapWidth val="100"/>
        <c:overlap val="-24"/>
        <c:axId val="329169664"/>
        <c:axId val="329176720"/>
      </c:barChart>
      <c:catAx>
        <c:axId val="32916966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29176720"/>
        <c:crosses val="autoZero"/>
        <c:auto val="1"/>
        <c:lblAlgn val="ctr"/>
        <c:lblOffset val="100"/>
        <c:noMultiLvlLbl val="0"/>
      </c:catAx>
      <c:valAx>
        <c:axId val="32917672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291696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b="0"/>
              <a:t>Disk Footprint (GB)</a:t>
            </a:r>
          </a:p>
        </c:rich>
      </c:tx>
      <c:overlay val="0"/>
      <c:spPr>
        <a:noFill/>
        <a:ln>
          <a:noFill/>
        </a:ln>
        <a:effectLst/>
      </c:spPr>
      <c:txPr>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Nano Server</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Sheet1!$B$2</c:f>
              <c:numCache>
                <c:formatCode>General</c:formatCode>
                <c:ptCount val="1"/>
                <c:pt idx="0">
                  <c:v>0.29199999999999998</c:v>
                </c:pt>
              </c:numCache>
            </c:numRef>
          </c:val>
          <c:extLst>
            <c:ext xmlns:c16="http://schemas.microsoft.com/office/drawing/2014/chart" uri="{C3380CC4-5D6E-409C-BE32-E72D297353CC}">
              <c16:uniqueId val="{00000000-99FF-4137-B18A-58A0A16E0CE0}"/>
            </c:ext>
          </c:extLst>
        </c:ser>
        <c:ser>
          <c:idx val="1"/>
          <c:order val="1"/>
          <c:tx>
            <c:strRef>
              <c:f>Sheet1!$C$1</c:f>
              <c:strCache>
                <c:ptCount val="1"/>
                <c:pt idx="0">
                  <c:v>Server Core</c:v>
                </c:pt>
              </c:strCache>
            </c:strRef>
          </c:tx>
          <c:spPr>
            <a:solidFill>
              <a:schemeClr val="accent2">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Sheet1!$C$2</c:f>
              <c:numCache>
                <c:formatCode>General</c:formatCode>
                <c:ptCount val="1"/>
                <c:pt idx="0">
                  <c:v>5.42</c:v>
                </c:pt>
              </c:numCache>
            </c:numRef>
          </c:val>
          <c:extLst>
            <c:ext xmlns:c16="http://schemas.microsoft.com/office/drawing/2014/chart" uri="{C3380CC4-5D6E-409C-BE32-E72D297353CC}">
              <c16:uniqueId val="{00000001-99FF-4137-B18A-58A0A16E0CE0}"/>
            </c:ext>
          </c:extLst>
        </c:ser>
        <c:dLbls>
          <c:showLegendKey val="0"/>
          <c:showVal val="0"/>
          <c:showCatName val="0"/>
          <c:showSerName val="0"/>
          <c:showPercent val="0"/>
          <c:showBubbleSize val="0"/>
        </c:dLbls>
        <c:gapWidth val="100"/>
        <c:overlap val="-24"/>
        <c:axId val="328734232"/>
        <c:axId val="328732664"/>
      </c:barChart>
      <c:catAx>
        <c:axId val="32873423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28732664"/>
        <c:crosses val="autoZero"/>
        <c:auto val="1"/>
        <c:lblAlgn val="ctr"/>
        <c:lblOffset val="100"/>
        <c:noMultiLvlLbl val="0"/>
      </c:catAx>
      <c:valAx>
        <c:axId val="32873266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287342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b="0" dirty="0"/>
              <a:t>VHD Size (GB)</a:t>
            </a:r>
          </a:p>
        </c:rich>
      </c:tx>
      <c:overlay val="0"/>
      <c:spPr>
        <a:noFill/>
        <a:ln>
          <a:noFill/>
        </a:ln>
        <a:effectLst/>
      </c:spPr>
      <c:txPr>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Nano Server</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Sheet1!$B$2</c:f>
              <c:numCache>
                <c:formatCode>General</c:formatCode>
                <c:ptCount val="1"/>
                <c:pt idx="0">
                  <c:v>0.31</c:v>
                </c:pt>
              </c:numCache>
            </c:numRef>
          </c:val>
          <c:extLst>
            <c:ext xmlns:c16="http://schemas.microsoft.com/office/drawing/2014/chart" uri="{C3380CC4-5D6E-409C-BE32-E72D297353CC}">
              <c16:uniqueId val="{00000000-289E-41F1-B953-78FC0143800B}"/>
            </c:ext>
          </c:extLst>
        </c:ser>
        <c:ser>
          <c:idx val="1"/>
          <c:order val="1"/>
          <c:tx>
            <c:strRef>
              <c:f>Sheet1!$C$1</c:f>
              <c:strCache>
                <c:ptCount val="1"/>
                <c:pt idx="0">
                  <c:v>Server Core</c:v>
                </c:pt>
              </c:strCache>
            </c:strRef>
          </c:tx>
          <c:spPr>
            <a:solidFill>
              <a:schemeClr val="accent2">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Sheet1!$C$2</c:f>
              <c:numCache>
                <c:formatCode>General</c:formatCode>
                <c:ptCount val="1"/>
                <c:pt idx="0">
                  <c:v>6.3</c:v>
                </c:pt>
              </c:numCache>
            </c:numRef>
          </c:val>
          <c:extLst>
            <c:ext xmlns:c16="http://schemas.microsoft.com/office/drawing/2014/chart" uri="{C3380CC4-5D6E-409C-BE32-E72D297353CC}">
              <c16:uniqueId val="{00000001-289E-41F1-B953-78FC0143800B}"/>
            </c:ext>
          </c:extLst>
        </c:ser>
        <c:dLbls>
          <c:showLegendKey val="0"/>
          <c:showVal val="0"/>
          <c:showCatName val="0"/>
          <c:showSerName val="0"/>
          <c:showPercent val="0"/>
          <c:showBubbleSize val="0"/>
        </c:dLbls>
        <c:gapWidth val="100"/>
        <c:overlap val="-24"/>
        <c:axId val="328736976"/>
        <c:axId val="328738152"/>
      </c:barChart>
      <c:catAx>
        <c:axId val="32873697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28738152"/>
        <c:crosses val="autoZero"/>
        <c:auto val="1"/>
        <c:lblAlgn val="ctr"/>
        <c:lblOffset val="100"/>
        <c:noMultiLvlLbl val="0"/>
      </c:catAx>
      <c:valAx>
        <c:axId val="32873815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287369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b="0" dirty="0"/>
              <a:t>Important Bulletins</a:t>
            </a:r>
          </a:p>
        </c:rich>
      </c:tx>
      <c:overlay val="0"/>
      <c:spPr>
        <a:noFill/>
        <a:ln>
          <a:noFill/>
        </a:ln>
        <a:effectLst/>
      </c:spPr>
      <c:txPr>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Nano Server</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Sheet1!$B$2</c:f>
              <c:numCache>
                <c:formatCode>General</c:formatCode>
                <c:ptCount val="1"/>
                <c:pt idx="0">
                  <c:v>9</c:v>
                </c:pt>
              </c:numCache>
            </c:numRef>
          </c:val>
          <c:extLst>
            <c:ext xmlns:c16="http://schemas.microsoft.com/office/drawing/2014/chart" uri="{C3380CC4-5D6E-409C-BE32-E72D297353CC}">
              <c16:uniqueId val="{00000000-AC43-43CA-A4C1-7D47147752EE}"/>
            </c:ext>
          </c:extLst>
        </c:ser>
        <c:ser>
          <c:idx val="1"/>
          <c:order val="1"/>
          <c:tx>
            <c:strRef>
              <c:f>Sheet1!$C$1</c:f>
              <c:strCache>
                <c:ptCount val="1"/>
                <c:pt idx="0">
                  <c:v>Server Core</c:v>
                </c:pt>
              </c:strCache>
            </c:strRef>
          </c:tx>
          <c:spPr>
            <a:solidFill>
              <a:schemeClr val="accent2">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Sheet1!$C$2</c:f>
              <c:numCache>
                <c:formatCode>General</c:formatCode>
                <c:ptCount val="1"/>
                <c:pt idx="0">
                  <c:v>23</c:v>
                </c:pt>
              </c:numCache>
            </c:numRef>
          </c:val>
          <c:extLst>
            <c:ext xmlns:c16="http://schemas.microsoft.com/office/drawing/2014/chart" uri="{C3380CC4-5D6E-409C-BE32-E72D297353CC}">
              <c16:uniqueId val="{00000001-AC43-43CA-A4C1-7D47147752EE}"/>
            </c:ext>
          </c:extLst>
        </c:ser>
        <c:ser>
          <c:idx val="2"/>
          <c:order val="2"/>
          <c:tx>
            <c:strRef>
              <c:f>Sheet1!$D$1</c:f>
              <c:strCache>
                <c:ptCount val="1"/>
                <c:pt idx="0">
                  <c:v>Full Server</c:v>
                </c:pt>
              </c:strCache>
            </c:strRef>
          </c:tx>
          <c:spPr>
            <a:solidFill>
              <a:schemeClr val="accent3">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Sheet1!$D$2</c:f>
              <c:numCache>
                <c:formatCode>General</c:formatCode>
                <c:ptCount val="1"/>
                <c:pt idx="0">
                  <c:v>26</c:v>
                </c:pt>
              </c:numCache>
            </c:numRef>
          </c:val>
          <c:extLst>
            <c:ext xmlns:c16="http://schemas.microsoft.com/office/drawing/2014/chart" uri="{C3380CC4-5D6E-409C-BE32-E72D297353CC}">
              <c16:uniqueId val="{00000002-AC43-43CA-A4C1-7D47147752EE}"/>
            </c:ext>
          </c:extLst>
        </c:ser>
        <c:dLbls>
          <c:showLegendKey val="0"/>
          <c:showVal val="0"/>
          <c:showCatName val="0"/>
          <c:showSerName val="0"/>
          <c:showPercent val="0"/>
          <c:showBubbleSize val="0"/>
        </c:dLbls>
        <c:gapWidth val="100"/>
        <c:overlap val="-24"/>
        <c:axId val="283419952"/>
        <c:axId val="283423088"/>
      </c:barChart>
      <c:catAx>
        <c:axId val="28341995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83423088"/>
        <c:crosses val="autoZero"/>
        <c:auto val="1"/>
        <c:lblAlgn val="ctr"/>
        <c:lblOffset val="100"/>
        <c:noMultiLvlLbl val="0"/>
      </c:catAx>
      <c:valAx>
        <c:axId val="28342308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834199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b="0" dirty="0"/>
              <a:t>Number of  Reboots</a:t>
            </a:r>
          </a:p>
        </c:rich>
      </c:tx>
      <c:overlay val="0"/>
      <c:spPr>
        <a:noFill/>
        <a:ln>
          <a:noFill/>
        </a:ln>
        <a:effectLst/>
      </c:spPr>
      <c:txPr>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Nano Server</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Sheet1!$B$2</c:f>
              <c:numCache>
                <c:formatCode>General</c:formatCode>
                <c:ptCount val="1"/>
                <c:pt idx="0">
                  <c:v>3</c:v>
                </c:pt>
              </c:numCache>
            </c:numRef>
          </c:val>
          <c:extLst>
            <c:ext xmlns:c16="http://schemas.microsoft.com/office/drawing/2014/chart" uri="{C3380CC4-5D6E-409C-BE32-E72D297353CC}">
              <c16:uniqueId val="{00000000-C421-4FC3-A358-BD66DC4E2E04}"/>
            </c:ext>
          </c:extLst>
        </c:ser>
        <c:ser>
          <c:idx val="1"/>
          <c:order val="1"/>
          <c:tx>
            <c:strRef>
              <c:f>Sheet1!$C$1</c:f>
              <c:strCache>
                <c:ptCount val="1"/>
                <c:pt idx="0">
                  <c:v>Server Core</c:v>
                </c:pt>
              </c:strCache>
            </c:strRef>
          </c:tx>
          <c:spPr>
            <a:solidFill>
              <a:schemeClr val="accent2">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Sheet1!$C$2</c:f>
              <c:numCache>
                <c:formatCode>General</c:formatCode>
                <c:ptCount val="1"/>
                <c:pt idx="0">
                  <c:v>6</c:v>
                </c:pt>
              </c:numCache>
            </c:numRef>
          </c:val>
          <c:extLst>
            <c:ext xmlns:c16="http://schemas.microsoft.com/office/drawing/2014/chart" uri="{C3380CC4-5D6E-409C-BE32-E72D297353CC}">
              <c16:uniqueId val="{00000001-C421-4FC3-A358-BD66DC4E2E04}"/>
            </c:ext>
          </c:extLst>
        </c:ser>
        <c:ser>
          <c:idx val="2"/>
          <c:order val="2"/>
          <c:tx>
            <c:strRef>
              <c:f>Sheet1!$D$1</c:f>
              <c:strCache>
                <c:ptCount val="1"/>
                <c:pt idx="0">
                  <c:v>Full Server</c:v>
                </c:pt>
              </c:strCache>
            </c:strRef>
          </c:tx>
          <c:spPr>
            <a:solidFill>
              <a:schemeClr val="accent3">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Sheet1!$D$2</c:f>
              <c:numCache>
                <c:formatCode>General</c:formatCode>
                <c:ptCount val="1"/>
                <c:pt idx="0">
                  <c:v>11</c:v>
                </c:pt>
              </c:numCache>
            </c:numRef>
          </c:val>
          <c:extLst>
            <c:ext xmlns:c16="http://schemas.microsoft.com/office/drawing/2014/chart" uri="{C3380CC4-5D6E-409C-BE32-E72D297353CC}">
              <c16:uniqueId val="{00000002-C421-4FC3-A358-BD66DC4E2E04}"/>
            </c:ext>
          </c:extLst>
        </c:ser>
        <c:dLbls>
          <c:showLegendKey val="0"/>
          <c:showVal val="0"/>
          <c:showCatName val="0"/>
          <c:showSerName val="0"/>
          <c:showPercent val="0"/>
          <c:showBubbleSize val="0"/>
        </c:dLbls>
        <c:gapWidth val="100"/>
        <c:overlap val="-24"/>
        <c:axId val="283420344"/>
        <c:axId val="283423480"/>
      </c:barChart>
      <c:catAx>
        <c:axId val="28342034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83423480"/>
        <c:crosses val="autoZero"/>
        <c:auto val="1"/>
        <c:lblAlgn val="ctr"/>
        <c:lblOffset val="100"/>
        <c:noMultiLvlLbl val="0"/>
      </c:catAx>
      <c:valAx>
        <c:axId val="28342348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834203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b="0" dirty="0"/>
              <a:t>Ports open</a:t>
            </a:r>
          </a:p>
        </c:rich>
      </c:tx>
      <c:overlay val="0"/>
      <c:spPr>
        <a:noFill/>
        <a:ln>
          <a:noFill/>
        </a:ln>
        <a:effectLst/>
      </c:spPr>
      <c:txPr>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Nano Server</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Sheet1!$B$2</c:f>
              <c:numCache>
                <c:formatCode>General</c:formatCode>
                <c:ptCount val="1"/>
                <c:pt idx="0">
                  <c:v>11</c:v>
                </c:pt>
              </c:numCache>
            </c:numRef>
          </c:val>
          <c:extLst>
            <c:ext xmlns:c16="http://schemas.microsoft.com/office/drawing/2014/chart" uri="{C3380CC4-5D6E-409C-BE32-E72D297353CC}">
              <c16:uniqueId val="{00000000-BA6C-4B24-9AC2-66297F99C08B}"/>
            </c:ext>
          </c:extLst>
        </c:ser>
        <c:ser>
          <c:idx val="1"/>
          <c:order val="1"/>
          <c:tx>
            <c:strRef>
              <c:f>Sheet1!$C$1</c:f>
              <c:strCache>
                <c:ptCount val="1"/>
                <c:pt idx="0">
                  <c:v>Server Core</c:v>
                </c:pt>
              </c:strCache>
            </c:strRef>
          </c:tx>
          <c:spPr>
            <a:solidFill>
              <a:schemeClr val="accent2">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Sheet1!$C$2</c:f>
              <c:numCache>
                <c:formatCode>General</c:formatCode>
                <c:ptCount val="1"/>
                <c:pt idx="0">
                  <c:v>27</c:v>
                </c:pt>
              </c:numCache>
            </c:numRef>
          </c:val>
          <c:extLst>
            <c:ext xmlns:c16="http://schemas.microsoft.com/office/drawing/2014/chart" uri="{C3380CC4-5D6E-409C-BE32-E72D297353CC}">
              <c16:uniqueId val="{00000001-BA6C-4B24-9AC2-66297F99C08B}"/>
            </c:ext>
          </c:extLst>
        </c:ser>
        <c:dLbls>
          <c:showLegendKey val="0"/>
          <c:showVal val="0"/>
          <c:showCatName val="0"/>
          <c:showSerName val="0"/>
          <c:showPercent val="0"/>
          <c:showBubbleSize val="0"/>
        </c:dLbls>
        <c:gapWidth val="100"/>
        <c:overlap val="-24"/>
        <c:axId val="283422304"/>
        <c:axId val="329174368"/>
      </c:barChart>
      <c:catAx>
        <c:axId val="28342230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29174368"/>
        <c:crosses val="autoZero"/>
        <c:auto val="1"/>
        <c:lblAlgn val="ctr"/>
        <c:lblOffset val="100"/>
        <c:noMultiLvlLbl val="0"/>
      </c:catAx>
      <c:valAx>
        <c:axId val="32917436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834223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b="0" dirty="0"/>
              <a:t>Services</a:t>
            </a:r>
            <a:r>
              <a:rPr lang="en-US" b="0" baseline="0" dirty="0"/>
              <a:t> running</a:t>
            </a:r>
            <a:endParaRPr lang="en-US" b="0" dirty="0"/>
          </a:p>
        </c:rich>
      </c:tx>
      <c:overlay val="0"/>
      <c:spPr>
        <a:noFill/>
        <a:ln>
          <a:noFill/>
        </a:ln>
        <a:effectLst/>
      </c:spPr>
      <c:txPr>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Nano Server</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Sheet1!$B$2</c:f>
              <c:numCache>
                <c:formatCode>General</c:formatCode>
                <c:ptCount val="1"/>
                <c:pt idx="0">
                  <c:v>25</c:v>
                </c:pt>
              </c:numCache>
            </c:numRef>
          </c:val>
          <c:extLst>
            <c:ext xmlns:c16="http://schemas.microsoft.com/office/drawing/2014/chart" uri="{C3380CC4-5D6E-409C-BE32-E72D297353CC}">
              <c16:uniqueId val="{00000000-4048-4C8F-B456-9683FE54DBCD}"/>
            </c:ext>
          </c:extLst>
        </c:ser>
        <c:ser>
          <c:idx val="1"/>
          <c:order val="1"/>
          <c:tx>
            <c:strRef>
              <c:f>Sheet1!$C$1</c:f>
              <c:strCache>
                <c:ptCount val="1"/>
                <c:pt idx="0">
                  <c:v>Server Core</c:v>
                </c:pt>
              </c:strCache>
            </c:strRef>
          </c:tx>
          <c:spPr>
            <a:solidFill>
              <a:schemeClr val="accent2">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Sheet1!$C$2</c:f>
              <c:numCache>
                <c:formatCode>General</c:formatCode>
                <c:ptCount val="1"/>
                <c:pt idx="0">
                  <c:v>44</c:v>
                </c:pt>
              </c:numCache>
            </c:numRef>
          </c:val>
          <c:extLst>
            <c:ext xmlns:c16="http://schemas.microsoft.com/office/drawing/2014/chart" uri="{C3380CC4-5D6E-409C-BE32-E72D297353CC}">
              <c16:uniqueId val="{00000001-4048-4C8F-B456-9683FE54DBCD}"/>
            </c:ext>
          </c:extLst>
        </c:ser>
        <c:dLbls>
          <c:showLegendKey val="0"/>
          <c:showVal val="0"/>
          <c:showCatName val="0"/>
          <c:showSerName val="0"/>
          <c:showPercent val="0"/>
          <c:showBubbleSize val="0"/>
        </c:dLbls>
        <c:gapWidth val="100"/>
        <c:overlap val="-24"/>
        <c:axId val="329175936"/>
        <c:axId val="329175152"/>
      </c:barChart>
      <c:catAx>
        <c:axId val="32917593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29175152"/>
        <c:crosses val="autoZero"/>
        <c:auto val="1"/>
        <c:lblAlgn val="ctr"/>
        <c:lblOffset val="100"/>
        <c:noMultiLvlLbl val="0"/>
      </c:catAx>
      <c:valAx>
        <c:axId val="32917515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291759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b="0" dirty="0"/>
              <a:t>Drivers</a:t>
            </a:r>
            <a:r>
              <a:rPr lang="en-US" b="0" baseline="0" dirty="0"/>
              <a:t> loaded</a:t>
            </a:r>
            <a:endParaRPr lang="en-US" b="0" dirty="0"/>
          </a:p>
        </c:rich>
      </c:tx>
      <c:overlay val="0"/>
      <c:spPr>
        <a:noFill/>
        <a:ln>
          <a:noFill/>
        </a:ln>
        <a:effectLst/>
      </c:spPr>
      <c:txPr>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Nano Server</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Sheet1!$B$2</c:f>
              <c:numCache>
                <c:formatCode>General</c:formatCode>
                <c:ptCount val="1"/>
                <c:pt idx="0">
                  <c:v>73</c:v>
                </c:pt>
              </c:numCache>
            </c:numRef>
          </c:val>
          <c:extLst>
            <c:ext xmlns:c16="http://schemas.microsoft.com/office/drawing/2014/chart" uri="{C3380CC4-5D6E-409C-BE32-E72D297353CC}">
              <c16:uniqueId val="{00000000-F63B-41E7-914D-15CA2B09AF77}"/>
            </c:ext>
          </c:extLst>
        </c:ser>
        <c:ser>
          <c:idx val="1"/>
          <c:order val="1"/>
          <c:tx>
            <c:strRef>
              <c:f>Sheet1!$C$1</c:f>
              <c:strCache>
                <c:ptCount val="1"/>
                <c:pt idx="0">
                  <c:v>Server Core</c:v>
                </c:pt>
              </c:strCache>
            </c:strRef>
          </c:tx>
          <c:spPr>
            <a:solidFill>
              <a:schemeClr val="accent2">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Sheet1!$C$2</c:f>
              <c:numCache>
                <c:formatCode>General</c:formatCode>
                <c:ptCount val="1"/>
                <c:pt idx="0">
                  <c:v>98</c:v>
                </c:pt>
              </c:numCache>
            </c:numRef>
          </c:val>
          <c:extLst>
            <c:ext xmlns:c16="http://schemas.microsoft.com/office/drawing/2014/chart" uri="{C3380CC4-5D6E-409C-BE32-E72D297353CC}">
              <c16:uniqueId val="{00000001-F63B-41E7-914D-15CA2B09AF77}"/>
            </c:ext>
          </c:extLst>
        </c:ser>
        <c:dLbls>
          <c:showLegendKey val="0"/>
          <c:showVal val="0"/>
          <c:showCatName val="0"/>
          <c:showSerName val="0"/>
          <c:showPercent val="0"/>
          <c:showBubbleSize val="0"/>
        </c:dLbls>
        <c:gapWidth val="100"/>
        <c:overlap val="-24"/>
        <c:axId val="329172016"/>
        <c:axId val="329171232"/>
      </c:barChart>
      <c:catAx>
        <c:axId val="32917201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29171232"/>
        <c:crosses val="autoZero"/>
        <c:auto val="1"/>
        <c:lblAlgn val="ctr"/>
        <c:lblOffset val="100"/>
        <c:noMultiLvlLbl val="0"/>
      </c:catAx>
      <c:valAx>
        <c:axId val="32917123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291720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b="0" dirty="0"/>
              <a:t>Boot IO (MB)</a:t>
            </a:r>
          </a:p>
        </c:rich>
      </c:tx>
      <c:overlay val="0"/>
      <c:spPr>
        <a:noFill/>
        <a:ln>
          <a:noFill/>
        </a:ln>
        <a:effectLst/>
      </c:spPr>
      <c:txPr>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Nano Server</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Sheet1!$B$2</c:f>
              <c:numCache>
                <c:formatCode>General</c:formatCode>
                <c:ptCount val="1"/>
                <c:pt idx="0">
                  <c:v>108</c:v>
                </c:pt>
              </c:numCache>
            </c:numRef>
          </c:val>
          <c:extLst>
            <c:ext xmlns:c16="http://schemas.microsoft.com/office/drawing/2014/chart" uri="{C3380CC4-5D6E-409C-BE32-E72D297353CC}">
              <c16:uniqueId val="{00000000-425D-465E-8573-E30CAB202F89}"/>
            </c:ext>
          </c:extLst>
        </c:ser>
        <c:ser>
          <c:idx val="1"/>
          <c:order val="1"/>
          <c:tx>
            <c:strRef>
              <c:f>Sheet1!$C$1</c:f>
              <c:strCache>
                <c:ptCount val="1"/>
                <c:pt idx="0">
                  <c:v>Server Core</c:v>
                </c:pt>
              </c:strCache>
            </c:strRef>
          </c:tx>
          <c:spPr>
            <a:solidFill>
              <a:schemeClr val="accent2">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Sheet1!$C$2</c:f>
              <c:numCache>
                <c:formatCode>General</c:formatCode>
                <c:ptCount val="1"/>
                <c:pt idx="0">
                  <c:v>255</c:v>
                </c:pt>
              </c:numCache>
            </c:numRef>
          </c:val>
          <c:extLst>
            <c:ext xmlns:c16="http://schemas.microsoft.com/office/drawing/2014/chart" uri="{C3380CC4-5D6E-409C-BE32-E72D297353CC}">
              <c16:uniqueId val="{00000001-425D-465E-8573-E30CAB202F89}"/>
            </c:ext>
          </c:extLst>
        </c:ser>
        <c:dLbls>
          <c:showLegendKey val="0"/>
          <c:showVal val="0"/>
          <c:showCatName val="0"/>
          <c:showSerName val="0"/>
          <c:showPercent val="0"/>
          <c:showBubbleSize val="0"/>
        </c:dLbls>
        <c:gapWidth val="100"/>
        <c:overlap val="-24"/>
        <c:axId val="329175544"/>
        <c:axId val="329173584"/>
      </c:barChart>
      <c:catAx>
        <c:axId val="32917554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29173584"/>
        <c:crosses val="autoZero"/>
        <c:auto val="1"/>
        <c:lblAlgn val="ctr"/>
        <c:lblOffset val="100"/>
        <c:noMultiLvlLbl val="0"/>
      </c:catAx>
      <c:valAx>
        <c:axId val="32917358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291755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b="0"/>
              <a:t>Process Count</a:t>
            </a:r>
          </a:p>
        </c:rich>
      </c:tx>
      <c:overlay val="0"/>
      <c:spPr>
        <a:noFill/>
        <a:ln>
          <a:noFill/>
        </a:ln>
        <a:effectLst/>
      </c:spPr>
      <c:txPr>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Nano Server</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Sheet1!$B$2</c:f>
              <c:numCache>
                <c:formatCode>General</c:formatCode>
                <c:ptCount val="1"/>
                <c:pt idx="0">
                  <c:v>21</c:v>
                </c:pt>
              </c:numCache>
            </c:numRef>
          </c:val>
          <c:extLst>
            <c:ext xmlns:c16="http://schemas.microsoft.com/office/drawing/2014/chart" uri="{C3380CC4-5D6E-409C-BE32-E72D297353CC}">
              <c16:uniqueId val="{00000000-243C-4ABC-8E4E-A5D98DA380ED}"/>
            </c:ext>
          </c:extLst>
        </c:ser>
        <c:ser>
          <c:idx val="1"/>
          <c:order val="1"/>
          <c:tx>
            <c:strRef>
              <c:f>Sheet1!$C$1</c:f>
              <c:strCache>
                <c:ptCount val="1"/>
                <c:pt idx="0">
                  <c:v>Server Core</c:v>
                </c:pt>
              </c:strCache>
            </c:strRef>
          </c:tx>
          <c:spPr>
            <a:solidFill>
              <a:schemeClr val="accent2">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Sheet1!$C$2</c:f>
              <c:numCache>
                <c:formatCode>General</c:formatCode>
                <c:ptCount val="1"/>
                <c:pt idx="0">
                  <c:v>26</c:v>
                </c:pt>
              </c:numCache>
            </c:numRef>
          </c:val>
          <c:extLst>
            <c:ext xmlns:c16="http://schemas.microsoft.com/office/drawing/2014/chart" uri="{C3380CC4-5D6E-409C-BE32-E72D297353CC}">
              <c16:uniqueId val="{00000001-243C-4ABC-8E4E-A5D98DA380ED}"/>
            </c:ext>
          </c:extLst>
        </c:ser>
        <c:dLbls>
          <c:showLegendKey val="0"/>
          <c:showVal val="0"/>
          <c:showCatName val="0"/>
          <c:showSerName val="0"/>
          <c:showPercent val="0"/>
          <c:showBubbleSize val="0"/>
        </c:dLbls>
        <c:gapWidth val="100"/>
        <c:overlap val="-24"/>
        <c:axId val="329171624"/>
        <c:axId val="329173976"/>
      </c:barChart>
      <c:catAx>
        <c:axId val="32917162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29173976"/>
        <c:crosses val="autoZero"/>
        <c:auto val="1"/>
        <c:lblAlgn val="ctr"/>
        <c:lblOffset val="100"/>
        <c:noMultiLvlLbl val="0"/>
      </c:catAx>
      <c:valAx>
        <c:axId val="32917397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291716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b="0" dirty="0"/>
              <a:t>Kernel memory in use (MB)</a:t>
            </a:r>
          </a:p>
        </c:rich>
      </c:tx>
      <c:overlay val="0"/>
      <c:spPr>
        <a:noFill/>
        <a:ln>
          <a:noFill/>
        </a:ln>
        <a:effectLst/>
      </c:spPr>
      <c:txPr>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Nano Server</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Sheet1!$B$2</c:f>
              <c:numCache>
                <c:formatCode>General</c:formatCode>
                <c:ptCount val="1"/>
                <c:pt idx="0">
                  <c:v>61</c:v>
                </c:pt>
              </c:numCache>
            </c:numRef>
          </c:val>
          <c:extLst>
            <c:ext xmlns:c16="http://schemas.microsoft.com/office/drawing/2014/chart" uri="{C3380CC4-5D6E-409C-BE32-E72D297353CC}">
              <c16:uniqueId val="{00000000-B346-4F28-9863-5AD91F93AC2F}"/>
            </c:ext>
          </c:extLst>
        </c:ser>
        <c:ser>
          <c:idx val="1"/>
          <c:order val="1"/>
          <c:tx>
            <c:strRef>
              <c:f>Sheet1!$C$1</c:f>
              <c:strCache>
                <c:ptCount val="1"/>
                <c:pt idx="0">
                  <c:v>Server Core</c:v>
                </c:pt>
              </c:strCache>
            </c:strRef>
          </c:tx>
          <c:spPr>
            <a:solidFill>
              <a:schemeClr val="accent2">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Sheet1!$C$2</c:f>
              <c:numCache>
                <c:formatCode>General</c:formatCode>
                <c:ptCount val="1"/>
                <c:pt idx="0">
                  <c:v>139</c:v>
                </c:pt>
              </c:numCache>
            </c:numRef>
          </c:val>
          <c:extLst>
            <c:ext xmlns:c16="http://schemas.microsoft.com/office/drawing/2014/chart" uri="{C3380CC4-5D6E-409C-BE32-E72D297353CC}">
              <c16:uniqueId val="{00000001-B346-4F28-9863-5AD91F93AC2F}"/>
            </c:ext>
          </c:extLst>
        </c:ser>
        <c:dLbls>
          <c:showLegendKey val="0"/>
          <c:showVal val="0"/>
          <c:showCatName val="0"/>
          <c:showSerName val="0"/>
          <c:showPercent val="0"/>
          <c:showBubbleSize val="0"/>
        </c:dLbls>
        <c:gapWidth val="100"/>
        <c:overlap val="-24"/>
        <c:axId val="329170056"/>
        <c:axId val="329172800"/>
      </c:barChart>
      <c:catAx>
        <c:axId val="32917005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29172800"/>
        <c:crosses val="autoZero"/>
        <c:auto val="1"/>
        <c:lblAlgn val="ctr"/>
        <c:lblOffset val="100"/>
        <c:noMultiLvlLbl val="0"/>
      </c:catAx>
      <c:valAx>
        <c:axId val="32917280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291700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9ED72F-B161-4F1A-89DC-EB39039511D1}"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4B48A0BB-D473-4967-AB3A-D75E925A8C38}">
      <dgm:prSet phldrT="[Text]"/>
      <dgm:spPr/>
      <dgm:t>
        <a:bodyPr/>
        <a:lstStyle/>
        <a:p>
          <a:r>
            <a:rPr lang="en-US" b="1" dirty="0"/>
            <a:t>End User</a:t>
          </a:r>
        </a:p>
      </dgm:t>
    </dgm:pt>
    <dgm:pt modelId="{AEBBFA5B-AFEC-4C7F-BC84-862ADA87A191}" type="parTrans" cxnId="{71FC38D1-B008-42DC-B1AA-A5F60AAF2AE3}">
      <dgm:prSet/>
      <dgm:spPr/>
      <dgm:t>
        <a:bodyPr/>
        <a:lstStyle/>
        <a:p>
          <a:endParaRPr lang="en-US"/>
        </a:p>
      </dgm:t>
    </dgm:pt>
    <dgm:pt modelId="{CB7789A9-D55C-4A49-8274-4041AA747046}" type="sibTrans" cxnId="{71FC38D1-B008-42DC-B1AA-A5F60AAF2AE3}">
      <dgm:prSet/>
      <dgm:spPr/>
      <dgm:t>
        <a:bodyPr/>
        <a:lstStyle/>
        <a:p>
          <a:endParaRPr lang="en-US"/>
        </a:p>
      </dgm:t>
    </dgm:pt>
    <dgm:pt modelId="{D3D84D13-1B07-4593-94AF-CE4C8768911D}">
      <dgm:prSet phldrT="[Text]"/>
      <dgm:spPr>
        <a:solidFill>
          <a:schemeClr val="bg1">
            <a:lumMod val="65000"/>
          </a:schemeClr>
        </a:solidFill>
      </dgm:spPr>
      <dgm:t>
        <a:bodyPr/>
        <a:lstStyle/>
        <a:p>
          <a:r>
            <a:rPr lang="en-US" b="1" dirty="0">
              <a:solidFill>
                <a:schemeClr val="tx1"/>
              </a:solidFill>
            </a:rPr>
            <a:t>PackageManagement Core</a:t>
          </a:r>
        </a:p>
      </dgm:t>
    </dgm:pt>
    <dgm:pt modelId="{8C5F19D8-25EC-4E8A-A2BC-AF43F15AD461}" type="parTrans" cxnId="{6ACEC37F-D8BD-418E-AED4-7BDFB6CF285C}">
      <dgm:prSet/>
      <dgm:spPr/>
      <dgm:t>
        <a:bodyPr/>
        <a:lstStyle/>
        <a:p>
          <a:endParaRPr lang="en-US"/>
        </a:p>
      </dgm:t>
    </dgm:pt>
    <dgm:pt modelId="{401E4FF0-58B8-4375-8558-8877CA127728}" type="sibTrans" cxnId="{6ACEC37F-D8BD-418E-AED4-7BDFB6CF285C}">
      <dgm:prSet/>
      <dgm:spPr/>
      <dgm:t>
        <a:bodyPr/>
        <a:lstStyle/>
        <a:p>
          <a:endParaRPr lang="en-US"/>
        </a:p>
      </dgm:t>
    </dgm:pt>
    <dgm:pt modelId="{A87C8089-B9F4-4833-8E52-DA485987F94E}">
      <dgm:prSet phldrT="[Text]"/>
      <dgm:spPr>
        <a:solidFill>
          <a:srgbClr val="00B050"/>
        </a:solidFill>
      </dgm:spPr>
      <dgm:t>
        <a:bodyPr/>
        <a:lstStyle/>
        <a:p>
          <a:r>
            <a:rPr lang="en-US" dirty="0"/>
            <a:t>Inventory</a:t>
          </a:r>
        </a:p>
      </dgm:t>
    </dgm:pt>
    <dgm:pt modelId="{6ADA84BE-A6A9-4CF3-957B-D17AFE50921C}" type="parTrans" cxnId="{5DAAA8AB-F166-45D5-B7D6-B97BDA18DA6A}">
      <dgm:prSet/>
      <dgm:spPr/>
      <dgm:t>
        <a:bodyPr/>
        <a:lstStyle/>
        <a:p>
          <a:endParaRPr lang="en-US"/>
        </a:p>
      </dgm:t>
    </dgm:pt>
    <dgm:pt modelId="{0790CAD3-AA06-4DA2-9ECC-DA18264FB89B}" type="sibTrans" cxnId="{5DAAA8AB-F166-45D5-B7D6-B97BDA18DA6A}">
      <dgm:prSet/>
      <dgm:spPr/>
      <dgm:t>
        <a:bodyPr/>
        <a:lstStyle/>
        <a:p>
          <a:endParaRPr lang="en-US"/>
        </a:p>
      </dgm:t>
    </dgm:pt>
    <dgm:pt modelId="{A3021172-2153-496A-B5AE-A04730A3C51D}">
      <dgm:prSet phldrT="[Text]"/>
      <dgm:spPr/>
      <dgm:t>
        <a:bodyPr/>
        <a:lstStyle/>
        <a:p>
          <a:r>
            <a:rPr lang="en-US" b="1" dirty="0"/>
            <a:t>PackageManagement Providers</a:t>
          </a:r>
        </a:p>
      </dgm:t>
    </dgm:pt>
    <dgm:pt modelId="{E41A105F-F036-4503-AA54-A12ADFBC8D76}" type="parTrans" cxnId="{0A504D0C-032D-48F8-9168-F6E6C447CF61}">
      <dgm:prSet/>
      <dgm:spPr/>
      <dgm:t>
        <a:bodyPr/>
        <a:lstStyle/>
        <a:p>
          <a:endParaRPr lang="en-US"/>
        </a:p>
      </dgm:t>
    </dgm:pt>
    <dgm:pt modelId="{4490F17C-0F9E-4DD5-99DB-315BCE99E159}" type="sibTrans" cxnId="{0A504D0C-032D-48F8-9168-F6E6C447CF61}">
      <dgm:prSet/>
      <dgm:spPr/>
      <dgm:t>
        <a:bodyPr/>
        <a:lstStyle/>
        <a:p>
          <a:endParaRPr lang="en-US"/>
        </a:p>
      </dgm:t>
    </dgm:pt>
    <dgm:pt modelId="{B152EDC0-8604-413D-A1B6-455DC8EF72BB}">
      <dgm:prSet phldrT="[Text]"/>
      <dgm:spPr>
        <a:solidFill>
          <a:srgbClr val="00B050"/>
        </a:solidFill>
        <a:ln>
          <a:solidFill>
            <a:srgbClr val="00B050"/>
          </a:solidFill>
        </a:ln>
      </dgm:spPr>
      <dgm:t>
        <a:bodyPr/>
        <a:lstStyle/>
        <a:p>
          <a:r>
            <a:rPr lang="en-US" dirty="0"/>
            <a:t>Windows Server App (WSA)</a:t>
          </a:r>
        </a:p>
      </dgm:t>
    </dgm:pt>
    <dgm:pt modelId="{251C5657-F419-495A-8EC8-9A9CF9C3A019}" type="parTrans" cxnId="{AEC11C97-B55D-4291-B15F-6BA4FE7D0250}">
      <dgm:prSet/>
      <dgm:spPr/>
      <dgm:t>
        <a:bodyPr/>
        <a:lstStyle/>
        <a:p>
          <a:endParaRPr lang="en-US"/>
        </a:p>
      </dgm:t>
    </dgm:pt>
    <dgm:pt modelId="{3BF032DC-24AA-47D4-A61C-B1559AA375B7}" type="sibTrans" cxnId="{AEC11C97-B55D-4291-B15F-6BA4FE7D0250}">
      <dgm:prSet/>
      <dgm:spPr/>
      <dgm:t>
        <a:bodyPr/>
        <a:lstStyle/>
        <a:p>
          <a:endParaRPr lang="en-US"/>
        </a:p>
      </dgm:t>
    </dgm:pt>
    <dgm:pt modelId="{A6AC0F58-838B-4A42-A564-07B41AC22D08}">
      <dgm:prSet phldrT="[Text]"/>
      <dgm:spPr>
        <a:solidFill>
          <a:srgbClr val="00B050"/>
        </a:solidFill>
      </dgm:spPr>
      <dgm:t>
        <a:bodyPr/>
        <a:lstStyle/>
        <a:p>
          <a:r>
            <a:rPr lang="en-US" dirty="0" err="1"/>
            <a:t>PowerShellGet</a:t>
          </a:r>
          <a:endParaRPr lang="en-US" dirty="0"/>
        </a:p>
      </dgm:t>
    </dgm:pt>
    <dgm:pt modelId="{A0C97C18-9B79-4B26-BD32-DB36B911E712}" type="parTrans" cxnId="{10B67ED6-4597-443C-BE4C-012E2C93ACCC}">
      <dgm:prSet/>
      <dgm:spPr/>
      <dgm:t>
        <a:bodyPr/>
        <a:lstStyle/>
        <a:p>
          <a:endParaRPr lang="en-US"/>
        </a:p>
      </dgm:t>
    </dgm:pt>
    <dgm:pt modelId="{DEAB0060-51F4-4ABC-90E7-9A6873519195}" type="sibTrans" cxnId="{10B67ED6-4597-443C-BE4C-012E2C93ACCC}">
      <dgm:prSet/>
      <dgm:spPr/>
      <dgm:t>
        <a:bodyPr/>
        <a:lstStyle/>
        <a:p>
          <a:endParaRPr lang="en-US"/>
        </a:p>
      </dgm:t>
    </dgm:pt>
    <dgm:pt modelId="{D8A90C9A-678D-4F1F-8E45-698C133FD905}">
      <dgm:prSet phldrT="[Text]"/>
      <dgm:spPr>
        <a:solidFill>
          <a:srgbClr val="00B050"/>
        </a:solidFill>
      </dgm:spPr>
      <dgm:t>
        <a:bodyPr/>
        <a:lstStyle/>
        <a:p>
          <a:r>
            <a:rPr lang="en-US" dirty="0"/>
            <a:t>Discovery</a:t>
          </a:r>
        </a:p>
      </dgm:t>
    </dgm:pt>
    <dgm:pt modelId="{516CE615-C8F7-4A7F-8B2B-6DCCCBC0D1AE}" type="parTrans" cxnId="{A9650D48-5768-49C1-93B1-E07DA516251C}">
      <dgm:prSet/>
      <dgm:spPr/>
      <dgm:t>
        <a:bodyPr/>
        <a:lstStyle/>
        <a:p>
          <a:endParaRPr lang="en-US"/>
        </a:p>
      </dgm:t>
    </dgm:pt>
    <dgm:pt modelId="{FBE03D0C-A730-49CF-8495-15EE5E032752}" type="sibTrans" cxnId="{A9650D48-5768-49C1-93B1-E07DA516251C}">
      <dgm:prSet/>
      <dgm:spPr/>
      <dgm:t>
        <a:bodyPr/>
        <a:lstStyle/>
        <a:p>
          <a:endParaRPr lang="en-US"/>
        </a:p>
      </dgm:t>
    </dgm:pt>
    <dgm:pt modelId="{56E495FC-185C-43E1-8DD2-AD612D62B868}">
      <dgm:prSet phldrT="[Text]"/>
      <dgm:spPr>
        <a:solidFill>
          <a:srgbClr val="00B050"/>
        </a:solidFill>
      </dgm:spPr>
      <dgm:t>
        <a:bodyPr/>
        <a:lstStyle/>
        <a:p>
          <a:r>
            <a:rPr lang="en-US" dirty="0"/>
            <a:t>Windows Container</a:t>
          </a:r>
        </a:p>
      </dgm:t>
    </dgm:pt>
    <dgm:pt modelId="{72FFD798-DB69-495D-8834-C3DBD64EB161}" type="parTrans" cxnId="{35FB8317-30D7-4806-B71F-E83E1BC3DB1B}">
      <dgm:prSet/>
      <dgm:spPr/>
      <dgm:t>
        <a:bodyPr/>
        <a:lstStyle/>
        <a:p>
          <a:endParaRPr lang="en-US"/>
        </a:p>
      </dgm:t>
    </dgm:pt>
    <dgm:pt modelId="{39E26765-259E-46ED-A413-5791897EB6A7}" type="sibTrans" cxnId="{35FB8317-30D7-4806-B71F-E83E1BC3DB1B}">
      <dgm:prSet/>
      <dgm:spPr/>
      <dgm:t>
        <a:bodyPr/>
        <a:lstStyle/>
        <a:p>
          <a:endParaRPr lang="en-US"/>
        </a:p>
      </dgm:t>
    </dgm:pt>
    <dgm:pt modelId="{10C431B3-8E22-4528-84D7-323E99BF8C3E}">
      <dgm:prSet phldrT="[Text]"/>
      <dgm:spPr>
        <a:solidFill>
          <a:srgbClr val="00B050"/>
        </a:solidFill>
      </dgm:spPr>
      <dgm:t>
        <a:bodyPr/>
        <a:lstStyle/>
        <a:p>
          <a:r>
            <a:rPr lang="en-US" dirty="0"/>
            <a:t>NuGet</a:t>
          </a:r>
        </a:p>
      </dgm:t>
    </dgm:pt>
    <dgm:pt modelId="{B96C7847-FEE1-43D5-9055-B80DC29096EF}" type="parTrans" cxnId="{FCF47E16-FD23-45CB-B2B4-B26B7F87E0F9}">
      <dgm:prSet/>
      <dgm:spPr/>
      <dgm:t>
        <a:bodyPr/>
        <a:lstStyle/>
        <a:p>
          <a:endParaRPr lang="en-US"/>
        </a:p>
      </dgm:t>
    </dgm:pt>
    <dgm:pt modelId="{C4379C89-500A-40C8-ACED-18F0080A7642}" type="sibTrans" cxnId="{FCF47E16-FD23-45CB-B2B4-B26B7F87E0F9}">
      <dgm:prSet/>
      <dgm:spPr/>
      <dgm:t>
        <a:bodyPr/>
        <a:lstStyle/>
        <a:p>
          <a:endParaRPr lang="en-US"/>
        </a:p>
      </dgm:t>
    </dgm:pt>
    <dgm:pt modelId="{2E748732-180B-4F43-8E05-79BD81475C39}">
      <dgm:prSet phldrT="[Text]"/>
      <dgm:spPr>
        <a:solidFill>
          <a:schemeClr val="bg1">
            <a:lumMod val="65000"/>
          </a:schemeClr>
        </a:solidFill>
      </dgm:spPr>
      <dgm:t>
        <a:bodyPr/>
        <a:lstStyle/>
        <a:p>
          <a:r>
            <a:rPr lang="en-US" dirty="0"/>
            <a:t>…</a:t>
          </a:r>
        </a:p>
      </dgm:t>
    </dgm:pt>
    <dgm:pt modelId="{2095DD5C-FC86-459C-AF72-EBCDA63DE40E}" type="parTrans" cxnId="{C9025D97-4BEE-440D-B2EF-D058AF877A35}">
      <dgm:prSet/>
      <dgm:spPr/>
      <dgm:t>
        <a:bodyPr/>
        <a:lstStyle/>
        <a:p>
          <a:endParaRPr lang="en-US"/>
        </a:p>
      </dgm:t>
    </dgm:pt>
    <dgm:pt modelId="{0921B875-27A8-454D-9C58-42306E7A248A}" type="sibTrans" cxnId="{C9025D97-4BEE-440D-B2EF-D058AF877A35}">
      <dgm:prSet/>
      <dgm:spPr/>
      <dgm:t>
        <a:bodyPr/>
        <a:lstStyle/>
        <a:p>
          <a:endParaRPr lang="en-US"/>
        </a:p>
      </dgm:t>
    </dgm:pt>
    <dgm:pt modelId="{4D44E2F6-0DCA-4EBB-AF69-0A50251ED223}">
      <dgm:prSet phldrT="[Text]"/>
      <dgm:spPr/>
      <dgm:t>
        <a:bodyPr/>
        <a:lstStyle/>
        <a:p>
          <a:r>
            <a:rPr lang="en-US" b="1" dirty="0"/>
            <a:t>Package Sources</a:t>
          </a:r>
        </a:p>
      </dgm:t>
    </dgm:pt>
    <dgm:pt modelId="{27A58680-5645-4443-B310-D89CF3389F99}" type="parTrans" cxnId="{D09C7F13-54F2-4073-960B-03FD45152994}">
      <dgm:prSet/>
      <dgm:spPr/>
      <dgm:t>
        <a:bodyPr/>
        <a:lstStyle/>
        <a:p>
          <a:endParaRPr lang="en-US"/>
        </a:p>
      </dgm:t>
    </dgm:pt>
    <dgm:pt modelId="{FDA1AA01-E203-4B37-934C-D3C6A46753C0}" type="sibTrans" cxnId="{D09C7F13-54F2-4073-960B-03FD45152994}">
      <dgm:prSet/>
      <dgm:spPr/>
      <dgm:t>
        <a:bodyPr/>
        <a:lstStyle/>
        <a:p>
          <a:endParaRPr lang="en-US"/>
        </a:p>
      </dgm:t>
    </dgm:pt>
    <dgm:pt modelId="{A3C582E5-E296-4F0E-AC50-9D048D1B9617}">
      <dgm:prSet phldrT="[Text]"/>
      <dgm:spPr/>
      <dgm:t>
        <a:bodyPr/>
        <a:lstStyle/>
        <a:p>
          <a:r>
            <a:rPr lang="en-US" dirty="0"/>
            <a:t>WSA Package Repository…</a:t>
          </a:r>
        </a:p>
      </dgm:t>
    </dgm:pt>
    <dgm:pt modelId="{CD63333B-B0FD-4F64-B1CF-0EDAB28E5768}" type="parTrans" cxnId="{906DBDBE-A21C-4198-87DF-3809665AC73F}">
      <dgm:prSet/>
      <dgm:spPr/>
      <dgm:t>
        <a:bodyPr/>
        <a:lstStyle/>
        <a:p>
          <a:endParaRPr lang="en-US"/>
        </a:p>
      </dgm:t>
    </dgm:pt>
    <dgm:pt modelId="{DF581167-B06F-40FB-9DA7-913DB029B895}" type="sibTrans" cxnId="{906DBDBE-A21C-4198-87DF-3809665AC73F}">
      <dgm:prSet/>
      <dgm:spPr/>
      <dgm:t>
        <a:bodyPr/>
        <a:lstStyle/>
        <a:p>
          <a:endParaRPr lang="en-US"/>
        </a:p>
      </dgm:t>
    </dgm:pt>
    <dgm:pt modelId="{22A4482C-5BB3-4333-8CE8-53B0DB2BCF16}">
      <dgm:prSet phldrT="[Text]"/>
      <dgm:spPr/>
      <dgm:t>
        <a:bodyPr/>
        <a:lstStyle/>
        <a:p>
          <a:r>
            <a:rPr lang="en-US" dirty="0"/>
            <a:t>WordPress, …</a:t>
          </a:r>
        </a:p>
      </dgm:t>
    </dgm:pt>
    <dgm:pt modelId="{4EF99313-F31C-430C-A9CF-365C43839772}" type="parTrans" cxnId="{A47D7669-7C1C-468A-921D-76542BBE542D}">
      <dgm:prSet/>
      <dgm:spPr/>
      <dgm:t>
        <a:bodyPr/>
        <a:lstStyle/>
        <a:p>
          <a:endParaRPr lang="en-US"/>
        </a:p>
      </dgm:t>
    </dgm:pt>
    <dgm:pt modelId="{13CDB267-78C8-4E06-AD71-455F26725589}" type="sibTrans" cxnId="{A47D7669-7C1C-468A-921D-76542BBE542D}">
      <dgm:prSet/>
      <dgm:spPr/>
      <dgm:t>
        <a:bodyPr/>
        <a:lstStyle/>
        <a:p>
          <a:endParaRPr lang="en-US"/>
        </a:p>
      </dgm:t>
    </dgm:pt>
    <dgm:pt modelId="{63701525-CD15-4BDA-8A3F-48CCCAAEFF84}">
      <dgm:prSet phldrT="[Text]"/>
      <dgm:spPr>
        <a:solidFill>
          <a:srgbClr val="00B050"/>
        </a:solidFill>
      </dgm:spPr>
      <dgm:t>
        <a:bodyPr/>
        <a:lstStyle/>
        <a:p>
          <a:r>
            <a:rPr lang="en-US" dirty="0"/>
            <a:t>PackageManagement PowerShell cmdlets</a:t>
          </a:r>
        </a:p>
      </dgm:t>
    </dgm:pt>
    <dgm:pt modelId="{F9164AAE-B0BD-451E-88E4-5379B12B50FB}" type="parTrans" cxnId="{551E1663-8CD5-496A-A530-6AD019C21712}">
      <dgm:prSet/>
      <dgm:spPr/>
      <dgm:t>
        <a:bodyPr/>
        <a:lstStyle/>
        <a:p>
          <a:endParaRPr lang="en-US"/>
        </a:p>
      </dgm:t>
    </dgm:pt>
    <dgm:pt modelId="{C1638AD1-B43D-425B-B7D2-191CA7F68109}" type="sibTrans" cxnId="{551E1663-8CD5-496A-A530-6AD019C21712}">
      <dgm:prSet/>
      <dgm:spPr/>
      <dgm:t>
        <a:bodyPr/>
        <a:lstStyle/>
        <a:p>
          <a:endParaRPr lang="en-US"/>
        </a:p>
      </dgm:t>
    </dgm:pt>
    <dgm:pt modelId="{28C36461-07F4-4D61-B87C-4A972104BB99}">
      <dgm:prSet phldrT="[Text]"/>
      <dgm:spPr>
        <a:solidFill>
          <a:srgbClr val="00B050"/>
        </a:solidFill>
        <a:ln>
          <a:solidFill>
            <a:srgbClr val="00B050"/>
          </a:solidFill>
        </a:ln>
      </dgm:spPr>
      <dgm:t>
        <a:bodyPr/>
        <a:lstStyle/>
        <a:p>
          <a:r>
            <a:rPr lang="en-US" dirty="0"/>
            <a:t>Install/Uninstall</a:t>
          </a:r>
        </a:p>
      </dgm:t>
    </dgm:pt>
    <dgm:pt modelId="{8ED629C5-D88E-46DB-A150-45FA168F5C51}" type="parTrans" cxnId="{21FC6516-E44B-4B14-9810-DF1C5AA6E970}">
      <dgm:prSet/>
      <dgm:spPr/>
      <dgm:t>
        <a:bodyPr/>
        <a:lstStyle/>
        <a:p>
          <a:endParaRPr lang="en-US"/>
        </a:p>
      </dgm:t>
    </dgm:pt>
    <dgm:pt modelId="{DF3CE2F9-F64D-47CA-9360-C75DF46D441F}" type="sibTrans" cxnId="{21FC6516-E44B-4B14-9810-DF1C5AA6E970}">
      <dgm:prSet/>
      <dgm:spPr/>
      <dgm:t>
        <a:bodyPr/>
        <a:lstStyle/>
        <a:p>
          <a:endParaRPr lang="en-US"/>
        </a:p>
      </dgm:t>
    </dgm:pt>
    <dgm:pt modelId="{A64503CC-C066-4FE1-B5F1-7A924F26E256}">
      <dgm:prSet phldrT="[Text]"/>
      <dgm:spPr/>
      <dgm:t>
        <a:bodyPr/>
        <a:lstStyle/>
        <a:p>
          <a:r>
            <a:rPr lang="en-US" dirty="0"/>
            <a:t>PowerShell Gallery</a:t>
          </a:r>
        </a:p>
      </dgm:t>
    </dgm:pt>
    <dgm:pt modelId="{215F841D-7699-4134-AF63-91FCFF3A4BEC}" type="parTrans" cxnId="{9C4B5821-2013-4CFA-9CEF-C555C6219002}">
      <dgm:prSet/>
      <dgm:spPr/>
      <dgm:t>
        <a:bodyPr/>
        <a:lstStyle/>
        <a:p>
          <a:endParaRPr lang="en-US"/>
        </a:p>
      </dgm:t>
    </dgm:pt>
    <dgm:pt modelId="{5C65C21D-08C3-4B10-B3A2-4BD50430600B}" type="sibTrans" cxnId="{9C4B5821-2013-4CFA-9CEF-C555C6219002}">
      <dgm:prSet/>
      <dgm:spPr/>
      <dgm:t>
        <a:bodyPr/>
        <a:lstStyle/>
        <a:p>
          <a:endParaRPr lang="en-US"/>
        </a:p>
      </dgm:t>
    </dgm:pt>
    <dgm:pt modelId="{A419657A-2777-4401-A863-98B4B4008056}">
      <dgm:prSet/>
      <dgm:spPr/>
      <dgm:t>
        <a:bodyPr/>
        <a:lstStyle/>
        <a:p>
          <a:r>
            <a:rPr lang="en-US" dirty="0" err="1"/>
            <a:t>NuGet</a:t>
          </a:r>
          <a:r>
            <a:rPr lang="en-US" dirty="0"/>
            <a:t> Gallery …</a:t>
          </a:r>
        </a:p>
      </dgm:t>
    </dgm:pt>
    <dgm:pt modelId="{11001B9C-3644-4241-9DA5-D0B1A841D943}" type="parTrans" cxnId="{058BB1C4-6A6F-4230-B68C-1E853D726394}">
      <dgm:prSet/>
      <dgm:spPr/>
      <dgm:t>
        <a:bodyPr/>
        <a:lstStyle/>
        <a:p>
          <a:endParaRPr lang="en-US"/>
        </a:p>
      </dgm:t>
    </dgm:pt>
    <dgm:pt modelId="{84BFD1C7-057A-4D25-87F7-B64711F8D6D3}" type="sibTrans" cxnId="{058BB1C4-6A6F-4230-B68C-1E853D726394}">
      <dgm:prSet/>
      <dgm:spPr/>
      <dgm:t>
        <a:bodyPr/>
        <a:lstStyle/>
        <a:p>
          <a:endParaRPr lang="en-US"/>
        </a:p>
      </dgm:t>
    </dgm:pt>
    <dgm:pt modelId="{89571849-6A1E-497F-9B90-7552071F4D44}">
      <dgm:prSet/>
      <dgm:spPr/>
      <dgm:t>
        <a:bodyPr/>
        <a:lstStyle/>
        <a:p>
          <a:r>
            <a:rPr lang="en-US" dirty="0"/>
            <a:t>Container Gallery, Docker</a:t>
          </a:r>
        </a:p>
      </dgm:t>
    </dgm:pt>
    <dgm:pt modelId="{FB7489CF-B10E-4E83-9411-84F8624C9015}" type="parTrans" cxnId="{18B40A57-70B1-4975-926E-F072760B4030}">
      <dgm:prSet/>
      <dgm:spPr/>
      <dgm:t>
        <a:bodyPr/>
        <a:lstStyle/>
        <a:p>
          <a:endParaRPr lang="en-US"/>
        </a:p>
      </dgm:t>
    </dgm:pt>
    <dgm:pt modelId="{2312A889-24DE-4202-94F1-94547CD05947}" type="sibTrans" cxnId="{18B40A57-70B1-4975-926E-F072760B4030}">
      <dgm:prSet/>
      <dgm:spPr/>
      <dgm:t>
        <a:bodyPr/>
        <a:lstStyle/>
        <a:p>
          <a:endParaRPr lang="en-US"/>
        </a:p>
      </dgm:t>
    </dgm:pt>
    <dgm:pt modelId="{AE52AA59-A589-46E4-9054-6FC53CC17717}">
      <dgm:prSet/>
      <dgm:spPr/>
      <dgm:t>
        <a:bodyPr/>
        <a:lstStyle/>
        <a:p>
          <a:r>
            <a:rPr lang="en-US"/>
            <a:t>www.NPMjs.com</a:t>
          </a:r>
          <a:endParaRPr lang="en-US" dirty="0"/>
        </a:p>
      </dgm:t>
    </dgm:pt>
    <dgm:pt modelId="{71CBC43C-BDED-49D1-8780-7A6DD781E82A}" type="parTrans" cxnId="{D8689D72-A4F8-466D-9CD8-755FB631B807}">
      <dgm:prSet/>
      <dgm:spPr/>
      <dgm:t>
        <a:bodyPr/>
        <a:lstStyle/>
        <a:p>
          <a:endParaRPr lang="en-US"/>
        </a:p>
      </dgm:t>
    </dgm:pt>
    <dgm:pt modelId="{C64F60F9-A3C1-43DF-A914-760E441E1497}" type="sibTrans" cxnId="{D8689D72-A4F8-466D-9CD8-755FB631B807}">
      <dgm:prSet/>
      <dgm:spPr/>
      <dgm:t>
        <a:bodyPr/>
        <a:lstStyle/>
        <a:p>
          <a:endParaRPr lang="en-US"/>
        </a:p>
      </dgm:t>
    </dgm:pt>
    <dgm:pt modelId="{02A5523D-3DE3-483F-B676-8CD44E5096D2}">
      <dgm:prSet phldrT="[Text]"/>
      <dgm:spPr>
        <a:solidFill>
          <a:srgbClr val="00B050"/>
        </a:solidFill>
      </dgm:spPr>
      <dgm:t>
        <a:bodyPr/>
        <a:lstStyle/>
        <a:p>
          <a:r>
            <a:rPr lang="en-US" dirty="0" err="1"/>
            <a:t>NanoServerPackage</a:t>
          </a:r>
          <a:endParaRPr lang="en-US" dirty="0"/>
        </a:p>
      </dgm:t>
    </dgm:pt>
    <dgm:pt modelId="{CC18E4B8-6C87-4703-8479-7ACA80CA7C37}" type="parTrans" cxnId="{7953B432-F884-44FE-A92E-99E88B119551}">
      <dgm:prSet/>
      <dgm:spPr/>
      <dgm:t>
        <a:bodyPr/>
        <a:lstStyle/>
        <a:p>
          <a:endParaRPr lang="en-US"/>
        </a:p>
      </dgm:t>
    </dgm:pt>
    <dgm:pt modelId="{49804C11-BB0F-48BB-B36E-3FCDAA863BC1}" type="sibTrans" cxnId="{7953B432-F884-44FE-A92E-99E88B119551}">
      <dgm:prSet/>
      <dgm:spPr/>
      <dgm:t>
        <a:bodyPr/>
        <a:lstStyle/>
        <a:p>
          <a:endParaRPr lang="en-US"/>
        </a:p>
      </dgm:t>
    </dgm:pt>
    <dgm:pt modelId="{66532605-0462-4378-8FBA-968C81B6D6C4}" type="pres">
      <dgm:prSet presAssocID="{F59ED72F-B161-4F1A-89DC-EB39039511D1}" presName="theList" presStyleCnt="0">
        <dgm:presLayoutVars>
          <dgm:dir/>
          <dgm:animLvl val="lvl"/>
          <dgm:resizeHandles val="exact"/>
        </dgm:presLayoutVars>
      </dgm:prSet>
      <dgm:spPr/>
    </dgm:pt>
    <dgm:pt modelId="{005D97C9-DD0F-488B-BFC3-90597627EFE3}" type="pres">
      <dgm:prSet presAssocID="{4B48A0BB-D473-4967-AB3A-D75E925A8C38}" presName="compNode" presStyleCnt="0"/>
      <dgm:spPr/>
    </dgm:pt>
    <dgm:pt modelId="{47E0E194-81EA-430B-9821-4BE9996D1BBD}" type="pres">
      <dgm:prSet presAssocID="{4B48A0BB-D473-4967-AB3A-D75E925A8C38}" presName="aNode" presStyleLbl="bgShp" presStyleIdx="0" presStyleCnt="4" custLinFactNeighborY="-136"/>
      <dgm:spPr/>
    </dgm:pt>
    <dgm:pt modelId="{A9261528-1514-418F-88ED-F5842B206621}" type="pres">
      <dgm:prSet presAssocID="{4B48A0BB-D473-4967-AB3A-D75E925A8C38}" presName="textNode" presStyleLbl="bgShp" presStyleIdx="0" presStyleCnt="4"/>
      <dgm:spPr/>
    </dgm:pt>
    <dgm:pt modelId="{99EAE234-643A-45CB-94B3-FF961A1FA9F9}" type="pres">
      <dgm:prSet presAssocID="{4B48A0BB-D473-4967-AB3A-D75E925A8C38}" presName="compChildNode" presStyleCnt="0"/>
      <dgm:spPr/>
    </dgm:pt>
    <dgm:pt modelId="{6E8506E0-4220-49A3-9AA9-43E33A174EFD}" type="pres">
      <dgm:prSet presAssocID="{4B48A0BB-D473-4967-AB3A-D75E925A8C38}" presName="theInnerList" presStyleCnt="0"/>
      <dgm:spPr/>
    </dgm:pt>
    <dgm:pt modelId="{AD05BA95-0EE8-4C07-B580-2E1C925B06D7}" type="pres">
      <dgm:prSet presAssocID="{63701525-CD15-4BDA-8A3F-48CCCAAEFF84}" presName="childNode" presStyleLbl="node1" presStyleIdx="0" presStyleCnt="16">
        <dgm:presLayoutVars>
          <dgm:bulletEnabled val="1"/>
        </dgm:presLayoutVars>
      </dgm:prSet>
      <dgm:spPr/>
    </dgm:pt>
    <dgm:pt modelId="{D7DBD376-3F8E-400D-B8AC-F1175844205F}" type="pres">
      <dgm:prSet presAssocID="{4B48A0BB-D473-4967-AB3A-D75E925A8C38}" presName="aSpace" presStyleCnt="0"/>
      <dgm:spPr/>
    </dgm:pt>
    <dgm:pt modelId="{B213FB33-9384-4C4A-B826-C1BC4F3D09BE}" type="pres">
      <dgm:prSet presAssocID="{D3D84D13-1B07-4593-94AF-CE4C8768911D}" presName="compNode" presStyleCnt="0"/>
      <dgm:spPr/>
    </dgm:pt>
    <dgm:pt modelId="{7083A006-DFC5-47C8-9C1B-E80E7C8D1AD0}" type="pres">
      <dgm:prSet presAssocID="{D3D84D13-1B07-4593-94AF-CE4C8768911D}" presName="aNode" presStyleLbl="bgShp" presStyleIdx="1" presStyleCnt="4" custLinFactNeighborY="-136"/>
      <dgm:spPr/>
    </dgm:pt>
    <dgm:pt modelId="{3846EE2A-638F-4DDB-9F1A-36715B1A78DD}" type="pres">
      <dgm:prSet presAssocID="{D3D84D13-1B07-4593-94AF-CE4C8768911D}" presName="textNode" presStyleLbl="bgShp" presStyleIdx="1" presStyleCnt="4"/>
      <dgm:spPr/>
    </dgm:pt>
    <dgm:pt modelId="{5285D96D-A637-44C0-9762-A6C42A1144D2}" type="pres">
      <dgm:prSet presAssocID="{D3D84D13-1B07-4593-94AF-CE4C8768911D}" presName="compChildNode" presStyleCnt="0"/>
      <dgm:spPr/>
    </dgm:pt>
    <dgm:pt modelId="{96415BB5-BB6A-4A3B-93F5-6C3D0DD57A93}" type="pres">
      <dgm:prSet presAssocID="{D3D84D13-1B07-4593-94AF-CE4C8768911D}" presName="theInnerList" presStyleCnt="0"/>
      <dgm:spPr/>
    </dgm:pt>
    <dgm:pt modelId="{C699F7FA-B41B-4FFE-902E-8C1460016442}" type="pres">
      <dgm:prSet presAssocID="{D8A90C9A-678D-4F1F-8E45-698C133FD905}" presName="childNode" presStyleLbl="node1" presStyleIdx="1" presStyleCnt="16" custScaleY="29945">
        <dgm:presLayoutVars>
          <dgm:bulletEnabled val="1"/>
        </dgm:presLayoutVars>
      </dgm:prSet>
      <dgm:spPr/>
    </dgm:pt>
    <dgm:pt modelId="{70088768-5DE4-48F1-A5F7-077BF57BE65F}" type="pres">
      <dgm:prSet presAssocID="{D8A90C9A-678D-4F1F-8E45-698C133FD905}" presName="aSpace2" presStyleCnt="0"/>
      <dgm:spPr/>
    </dgm:pt>
    <dgm:pt modelId="{27FCDCDE-624A-413E-B7B5-7CB719F539BA}" type="pres">
      <dgm:prSet presAssocID="{28C36461-07F4-4D61-B87C-4A972104BB99}" presName="childNode" presStyleLbl="node1" presStyleIdx="2" presStyleCnt="16" custScaleY="25289" custLinFactNeighborX="676" custLinFactNeighborY="-63864">
        <dgm:presLayoutVars>
          <dgm:bulletEnabled val="1"/>
        </dgm:presLayoutVars>
      </dgm:prSet>
      <dgm:spPr/>
    </dgm:pt>
    <dgm:pt modelId="{A6621C43-14F5-44BB-982B-01764F78896F}" type="pres">
      <dgm:prSet presAssocID="{28C36461-07F4-4D61-B87C-4A972104BB99}" presName="aSpace2" presStyleCnt="0"/>
      <dgm:spPr/>
    </dgm:pt>
    <dgm:pt modelId="{3D11BB24-B023-43BA-B767-C04CE3629F35}" type="pres">
      <dgm:prSet presAssocID="{A87C8089-B9F4-4833-8E52-DA485987F94E}" presName="childNode" presStyleLbl="node1" presStyleIdx="3" presStyleCnt="16" custScaleY="27630" custLinFactY="-3935" custLinFactNeighborY="-100000">
        <dgm:presLayoutVars>
          <dgm:bulletEnabled val="1"/>
        </dgm:presLayoutVars>
      </dgm:prSet>
      <dgm:spPr/>
    </dgm:pt>
    <dgm:pt modelId="{51E8C3B2-F9DA-4597-8FFF-D7601D672BE7}" type="pres">
      <dgm:prSet presAssocID="{D3D84D13-1B07-4593-94AF-CE4C8768911D}" presName="aSpace" presStyleCnt="0"/>
      <dgm:spPr/>
    </dgm:pt>
    <dgm:pt modelId="{3748D9B7-4657-4E54-BC8C-DCA224856DA6}" type="pres">
      <dgm:prSet presAssocID="{A3021172-2153-496A-B5AE-A04730A3C51D}" presName="compNode" presStyleCnt="0"/>
      <dgm:spPr/>
    </dgm:pt>
    <dgm:pt modelId="{CD3F36D7-CAD9-412D-B649-B6A50C07F237}" type="pres">
      <dgm:prSet presAssocID="{A3021172-2153-496A-B5AE-A04730A3C51D}" presName="aNode" presStyleLbl="bgShp" presStyleIdx="2" presStyleCnt="4"/>
      <dgm:spPr/>
    </dgm:pt>
    <dgm:pt modelId="{8F715E88-CD54-4A9C-A2DB-B25B5E58A6C2}" type="pres">
      <dgm:prSet presAssocID="{A3021172-2153-496A-B5AE-A04730A3C51D}" presName="textNode" presStyleLbl="bgShp" presStyleIdx="2" presStyleCnt="4"/>
      <dgm:spPr/>
    </dgm:pt>
    <dgm:pt modelId="{57ADE118-63A6-4EBD-BD22-536604C7C209}" type="pres">
      <dgm:prSet presAssocID="{A3021172-2153-496A-B5AE-A04730A3C51D}" presName="compChildNode" presStyleCnt="0"/>
      <dgm:spPr/>
    </dgm:pt>
    <dgm:pt modelId="{4F68BDA8-381B-4A6D-BF26-B3FFF153BAFC}" type="pres">
      <dgm:prSet presAssocID="{A3021172-2153-496A-B5AE-A04730A3C51D}" presName="theInnerList" presStyleCnt="0"/>
      <dgm:spPr/>
    </dgm:pt>
    <dgm:pt modelId="{FA5042EE-02EA-4D71-851C-C855777333F7}" type="pres">
      <dgm:prSet presAssocID="{B152EDC0-8604-413D-A1B6-455DC8EF72BB}" presName="childNode" presStyleLbl="node1" presStyleIdx="4" presStyleCnt="16">
        <dgm:presLayoutVars>
          <dgm:bulletEnabled val="1"/>
        </dgm:presLayoutVars>
      </dgm:prSet>
      <dgm:spPr/>
    </dgm:pt>
    <dgm:pt modelId="{DF46B01D-52E0-4EB0-959B-1A7B0C3D15DB}" type="pres">
      <dgm:prSet presAssocID="{B152EDC0-8604-413D-A1B6-455DC8EF72BB}" presName="aSpace2" presStyleCnt="0"/>
      <dgm:spPr/>
    </dgm:pt>
    <dgm:pt modelId="{E85D5803-6B14-43AA-964B-D7F310A9A50E}" type="pres">
      <dgm:prSet presAssocID="{A6AC0F58-838B-4A42-A564-07B41AC22D08}" presName="childNode" presStyleLbl="node1" presStyleIdx="5" presStyleCnt="16">
        <dgm:presLayoutVars>
          <dgm:bulletEnabled val="1"/>
        </dgm:presLayoutVars>
      </dgm:prSet>
      <dgm:spPr/>
    </dgm:pt>
    <dgm:pt modelId="{733D2241-4D68-4622-B065-FABC687A89A5}" type="pres">
      <dgm:prSet presAssocID="{A6AC0F58-838B-4A42-A564-07B41AC22D08}" presName="aSpace2" presStyleCnt="0"/>
      <dgm:spPr/>
    </dgm:pt>
    <dgm:pt modelId="{55887B26-4756-438D-BFD4-5F48CB19EAF2}" type="pres">
      <dgm:prSet presAssocID="{56E495FC-185C-43E1-8DD2-AD612D62B868}" presName="childNode" presStyleLbl="node1" presStyleIdx="6" presStyleCnt="16">
        <dgm:presLayoutVars>
          <dgm:bulletEnabled val="1"/>
        </dgm:presLayoutVars>
      </dgm:prSet>
      <dgm:spPr/>
    </dgm:pt>
    <dgm:pt modelId="{3CCA15EE-DE9D-4B5B-9758-E86CFFC1EBD2}" type="pres">
      <dgm:prSet presAssocID="{56E495FC-185C-43E1-8DD2-AD612D62B868}" presName="aSpace2" presStyleCnt="0"/>
      <dgm:spPr/>
    </dgm:pt>
    <dgm:pt modelId="{5526A5D1-1855-40B3-97F3-37F74E094C63}" type="pres">
      <dgm:prSet presAssocID="{10C431B3-8E22-4528-84D7-323E99BF8C3E}" presName="childNode" presStyleLbl="node1" presStyleIdx="7" presStyleCnt="16">
        <dgm:presLayoutVars>
          <dgm:bulletEnabled val="1"/>
        </dgm:presLayoutVars>
      </dgm:prSet>
      <dgm:spPr/>
    </dgm:pt>
    <dgm:pt modelId="{278C703C-BC2F-417A-B5EE-DF997EE71AA0}" type="pres">
      <dgm:prSet presAssocID="{10C431B3-8E22-4528-84D7-323E99BF8C3E}" presName="aSpace2" presStyleCnt="0"/>
      <dgm:spPr/>
    </dgm:pt>
    <dgm:pt modelId="{1BDB33CF-C085-4B95-B4B8-7542F8A9AFAE}" type="pres">
      <dgm:prSet presAssocID="{02A5523D-3DE3-483F-B676-8CD44E5096D2}" presName="childNode" presStyleLbl="node1" presStyleIdx="8" presStyleCnt="16">
        <dgm:presLayoutVars>
          <dgm:bulletEnabled val="1"/>
        </dgm:presLayoutVars>
      </dgm:prSet>
      <dgm:spPr/>
    </dgm:pt>
    <dgm:pt modelId="{87B22817-7F17-4AF0-91FA-6046151A47DB}" type="pres">
      <dgm:prSet presAssocID="{02A5523D-3DE3-483F-B676-8CD44E5096D2}" presName="aSpace2" presStyleCnt="0"/>
      <dgm:spPr/>
    </dgm:pt>
    <dgm:pt modelId="{AA24916D-02E5-4061-BCB8-8944E7B97521}" type="pres">
      <dgm:prSet presAssocID="{2E748732-180B-4F43-8E05-79BD81475C39}" presName="childNode" presStyleLbl="node1" presStyleIdx="9" presStyleCnt="16">
        <dgm:presLayoutVars>
          <dgm:bulletEnabled val="1"/>
        </dgm:presLayoutVars>
      </dgm:prSet>
      <dgm:spPr/>
    </dgm:pt>
    <dgm:pt modelId="{CD571C60-2525-4521-8255-74391F9ECEB3}" type="pres">
      <dgm:prSet presAssocID="{A3021172-2153-496A-B5AE-A04730A3C51D}" presName="aSpace" presStyleCnt="0"/>
      <dgm:spPr/>
    </dgm:pt>
    <dgm:pt modelId="{A84DAA81-95BF-4927-AFFF-7103E7FD7955}" type="pres">
      <dgm:prSet presAssocID="{4D44E2F6-0DCA-4EBB-AF69-0A50251ED223}" presName="compNode" presStyleCnt="0"/>
      <dgm:spPr/>
    </dgm:pt>
    <dgm:pt modelId="{820179DD-90D8-49FD-964A-2BE312BC17E2}" type="pres">
      <dgm:prSet presAssocID="{4D44E2F6-0DCA-4EBB-AF69-0A50251ED223}" presName="aNode" presStyleLbl="bgShp" presStyleIdx="3" presStyleCnt="4"/>
      <dgm:spPr/>
    </dgm:pt>
    <dgm:pt modelId="{25C713D6-5224-41E1-B35B-3467F14E680F}" type="pres">
      <dgm:prSet presAssocID="{4D44E2F6-0DCA-4EBB-AF69-0A50251ED223}" presName="textNode" presStyleLbl="bgShp" presStyleIdx="3" presStyleCnt="4"/>
      <dgm:spPr/>
    </dgm:pt>
    <dgm:pt modelId="{260503FA-9A76-4506-9E61-667D6C5436D8}" type="pres">
      <dgm:prSet presAssocID="{4D44E2F6-0DCA-4EBB-AF69-0A50251ED223}" presName="compChildNode" presStyleCnt="0"/>
      <dgm:spPr/>
    </dgm:pt>
    <dgm:pt modelId="{0D423FC9-4D7D-43DC-943E-5E3BF8403A5C}" type="pres">
      <dgm:prSet presAssocID="{4D44E2F6-0DCA-4EBB-AF69-0A50251ED223}" presName="theInnerList" presStyleCnt="0"/>
      <dgm:spPr/>
    </dgm:pt>
    <dgm:pt modelId="{759EDFDE-D5F5-449C-8FB6-534C8F76AC9E}" type="pres">
      <dgm:prSet presAssocID="{A3C582E5-E296-4F0E-AC50-9D048D1B9617}" presName="childNode" presStyleLbl="node1" presStyleIdx="10" presStyleCnt="16" custScaleX="100634" custLinFactNeighborX="-420" custLinFactNeighborY="-62938">
        <dgm:presLayoutVars>
          <dgm:bulletEnabled val="1"/>
        </dgm:presLayoutVars>
      </dgm:prSet>
      <dgm:spPr/>
    </dgm:pt>
    <dgm:pt modelId="{87BE7B1E-3A51-46ED-83E3-9C7E0367940B}" type="pres">
      <dgm:prSet presAssocID="{A3C582E5-E296-4F0E-AC50-9D048D1B9617}" presName="aSpace2" presStyleCnt="0"/>
      <dgm:spPr/>
    </dgm:pt>
    <dgm:pt modelId="{B918AD2D-F547-4F4A-9A2F-34362C426E20}" type="pres">
      <dgm:prSet presAssocID="{A64503CC-C066-4FE1-B5F1-7A924F26E256}" presName="childNode" presStyleLbl="node1" presStyleIdx="11" presStyleCnt="16" custScaleX="100634" custLinFactNeighborX="-420" custLinFactNeighborY="-62938">
        <dgm:presLayoutVars>
          <dgm:bulletEnabled val="1"/>
        </dgm:presLayoutVars>
      </dgm:prSet>
      <dgm:spPr/>
    </dgm:pt>
    <dgm:pt modelId="{EDC52CCC-CEFA-4CB1-B428-F85408BFF9B1}" type="pres">
      <dgm:prSet presAssocID="{A64503CC-C066-4FE1-B5F1-7A924F26E256}" presName="aSpace2" presStyleCnt="0"/>
      <dgm:spPr/>
    </dgm:pt>
    <dgm:pt modelId="{0E43F3AB-FC7A-459C-A7B0-EB8EA61E05F1}" type="pres">
      <dgm:prSet presAssocID="{89571849-6A1E-497F-9B90-7552071F4D44}" presName="childNode" presStyleLbl="node1" presStyleIdx="12" presStyleCnt="16">
        <dgm:presLayoutVars>
          <dgm:bulletEnabled val="1"/>
        </dgm:presLayoutVars>
      </dgm:prSet>
      <dgm:spPr/>
    </dgm:pt>
    <dgm:pt modelId="{666FDA03-41FA-4A60-A833-6224942552F7}" type="pres">
      <dgm:prSet presAssocID="{89571849-6A1E-497F-9B90-7552071F4D44}" presName="aSpace2" presStyleCnt="0"/>
      <dgm:spPr/>
    </dgm:pt>
    <dgm:pt modelId="{8C289270-C2B0-47D5-9D2D-E30DF396ACD4}" type="pres">
      <dgm:prSet presAssocID="{A419657A-2777-4401-A863-98B4B4008056}" presName="childNode" presStyleLbl="node1" presStyleIdx="13" presStyleCnt="16">
        <dgm:presLayoutVars>
          <dgm:bulletEnabled val="1"/>
        </dgm:presLayoutVars>
      </dgm:prSet>
      <dgm:spPr/>
    </dgm:pt>
    <dgm:pt modelId="{3A115C27-D184-46A4-AC75-EC8CAF307DC9}" type="pres">
      <dgm:prSet presAssocID="{A419657A-2777-4401-A863-98B4B4008056}" presName="aSpace2" presStyleCnt="0"/>
      <dgm:spPr/>
    </dgm:pt>
    <dgm:pt modelId="{C0DDE21E-5E39-4C0F-82CB-7BAFF52C58E5}" type="pres">
      <dgm:prSet presAssocID="{AE52AA59-A589-46E4-9054-6FC53CC17717}" presName="childNode" presStyleLbl="node1" presStyleIdx="14" presStyleCnt="16">
        <dgm:presLayoutVars>
          <dgm:bulletEnabled val="1"/>
        </dgm:presLayoutVars>
      </dgm:prSet>
      <dgm:spPr/>
    </dgm:pt>
    <dgm:pt modelId="{55003EAC-7DA5-4F29-B0BD-D7AE76C215A8}" type="pres">
      <dgm:prSet presAssocID="{AE52AA59-A589-46E4-9054-6FC53CC17717}" presName="aSpace2" presStyleCnt="0"/>
      <dgm:spPr/>
    </dgm:pt>
    <dgm:pt modelId="{FE35B9F9-013C-4AE9-9FA6-968A7473357C}" type="pres">
      <dgm:prSet presAssocID="{22A4482C-5BB3-4333-8CE8-53B0DB2BCF16}" presName="childNode" presStyleLbl="node1" presStyleIdx="15" presStyleCnt="16">
        <dgm:presLayoutVars>
          <dgm:bulletEnabled val="1"/>
        </dgm:presLayoutVars>
      </dgm:prSet>
      <dgm:spPr/>
    </dgm:pt>
  </dgm:ptLst>
  <dgm:cxnLst>
    <dgm:cxn modelId="{6AD24CA3-32B7-4C33-8993-BCCA0E3AB40B}" type="presOf" srcId="{B152EDC0-8604-413D-A1B6-455DC8EF72BB}" destId="{FA5042EE-02EA-4D71-851C-C855777333F7}" srcOrd="0" destOrd="0" presId="urn:microsoft.com/office/officeart/2005/8/layout/lProcess2"/>
    <dgm:cxn modelId="{D8689D72-A4F8-466D-9CD8-755FB631B807}" srcId="{4D44E2F6-0DCA-4EBB-AF69-0A50251ED223}" destId="{AE52AA59-A589-46E4-9054-6FC53CC17717}" srcOrd="4" destOrd="0" parTransId="{71CBC43C-BDED-49D1-8780-7A6DD781E82A}" sibTransId="{C64F60F9-A3C1-43DF-A914-760E441E1497}"/>
    <dgm:cxn modelId="{18C99F0B-A0A1-4066-90FD-8A19626FC7CA}" type="presOf" srcId="{89571849-6A1E-497F-9B90-7552071F4D44}" destId="{0E43F3AB-FC7A-459C-A7B0-EB8EA61E05F1}" srcOrd="0" destOrd="0" presId="urn:microsoft.com/office/officeart/2005/8/layout/lProcess2"/>
    <dgm:cxn modelId="{9403A5D4-FC07-4EF8-A8A5-5B86C9DAB628}" type="presOf" srcId="{A6AC0F58-838B-4A42-A564-07B41AC22D08}" destId="{E85D5803-6B14-43AA-964B-D7F310A9A50E}" srcOrd="0" destOrd="0" presId="urn:microsoft.com/office/officeart/2005/8/layout/lProcess2"/>
    <dgm:cxn modelId="{18B40A57-70B1-4975-926E-F072760B4030}" srcId="{4D44E2F6-0DCA-4EBB-AF69-0A50251ED223}" destId="{89571849-6A1E-497F-9B90-7552071F4D44}" srcOrd="2" destOrd="0" parTransId="{FB7489CF-B10E-4E83-9411-84F8624C9015}" sibTransId="{2312A889-24DE-4202-94F1-94547CD05947}"/>
    <dgm:cxn modelId="{08D699BA-454C-472C-A11A-18EB4A9E4A52}" type="presOf" srcId="{4D44E2F6-0DCA-4EBB-AF69-0A50251ED223}" destId="{25C713D6-5224-41E1-B35B-3467F14E680F}" srcOrd="1" destOrd="0" presId="urn:microsoft.com/office/officeart/2005/8/layout/lProcess2"/>
    <dgm:cxn modelId="{551E1663-8CD5-496A-A530-6AD019C21712}" srcId="{4B48A0BB-D473-4967-AB3A-D75E925A8C38}" destId="{63701525-CD15-4BDA-8A3F-48CCCAAEFF84}" srcOrd="0" destOrd="0" parTransId="{F9164AAE-B0BD-451E-88E4-5379B12B50FB}" sibTransId="{C1638AD1-B43D-425B-B7D2-191CA7F68109}"/>
    <dgm:cxn modelId="{FFF74650-DCD9-425C-B1EB-7A34C04115DF}" type="presOf" srcId="{D3D84D13-1B07-4593-94AF-CE4C8768911D}" destId="{3846EE2A-638F-4DDB-9F1A-36715B1A78DD}" srcOrd="1" destOrd="0" presId="urn:microsoft.com/office/officeart/2005/8/layout/lProcess2"/>
    <dgm:cxn modelId="{906DBDBE-A21C-4198-87DF-3809665AC73F}" srcId="{4D44E2F6-0DCA-4EBB-AF69-0A50251ED223}" destId="{A3C582E5-E296-4F0E-AC50-9D048D1B9617}" srcOrd="0" destOrd="0" parTransId="{CD63333B-B0FD-4F64-B1CF-0EDAB28E5768}" sibTransId="{DF581167-B06F-40FB-9DA7-913DB029B895}"/>
    <dgm:cxn modelId="{8CD9F42A-6444-47E6-9AF2-AB7AF1599349}" type="presOf" srcId="{22A4482C-5BB3-4333-8CE8-53B0DB2BCF16}" destId="{FE35B9F9-013C-4AE9-9FA6-968A7473357C}" srcOrd="0" destOrd="0" presId="urn:microsoft.com/office/officeart/2005/8/layout/lProcess2"/>
    <dgm:cxn modelId="{7953B432-F884-44FE-A92E-99E88B119551}" srcId="{A3021172-2153-496A-B5AE-A04730A3C51D}" destId="{02A5523D-3DE3-483F-B676-8CD44E5096D2}" srcOrd="4" destOrd="0" parTransId="{CC18E4B8-6C87-4703-8479-7ACA80CA7C37}" sibTransId="{49804C11-BB0F-48BB-B36E-3FCDAA863BC1}"/>
    <dgm:cxn modelId="{7E80DB1B-A9E1-4DB2-9960-E26E87F14060}" type="presOf" srcId="{02A5523D-3DE3-483F-B676-8CD44E5096D2}" destId="{1BDB33CF-C085-4B95-B4B8-7542F8A9AFAE}" srcOrd="0" destOrd="0" presId="urn:microsoft.com/office/officeart/2005/8/layout/lProcess2"/>
    <dgm:cxn modelId="{7123A858-B1F4-4CB3-88DF-2CE330E853FA}" type="presOf" srcId="{10C431B3-8E22-4528-84D7-323E99BF8C3E}" destId="{5526A5D1-1855-40B3-97F3-37F74E094C63}" srcOrd="0" destOrd="0" presId="urn:microsoft.com/office/officeart/2005/8/layout/lProcess2"/>
    <dgm:cxn modelId="{2AD28BFD-736C-4B4E-99BC-C0465883FD9C}" type="presOf" srcId="{A419657A-2777-4401-A863-98B4B4008056}" destId="{8C289270-C2B0-47D5-9D2D-E30DF396ACD4}" srcOrd="0" destOrd="0" presId="urn:microsoft.com/office/officeart/2005/8/layout/lProcess2"/>
    <dgm:cxn modelId="{2232C39A-7B59-424B-8451-FA288993AE0E}" type="presOf" srcId="{A3C582E5-E296-4F0E-AC50-9D048D1B9617}" destId="{759EDFDE-D5F5-449C-8FB6-534C8F76AC9E}" srcOrd="0" destOrd="0" presId="urn:microsoft.com/office/officeart/2005/8/layout/lProcess2"/>
    <dgm:cxn modelId="{5EBAD543-A380-4B3E-B7B6-06638CA2BFAC}" type="presOf" srcId="{AE52AA59-A589-46E4-9054-6FC53CC17717}" destId="{C0DDE21E-5E39-4C0F-82CB-7BAFF52C58E5}" srcOrd="0" destOrd="0" presId="urn:microsoft.com/office/officeart/2005/8/layout/lProcess2"/>
    <dgm:cxn modelId="{0A504D0C-032D-48F8-9168-F6E6C447CF61}" srcId="{F59ED72F-B161-4F1A-89DC-EB39039511D1}" destId="{A3021172-2153-496A-B5AE-A04730A3C51D}" srcOrd="2" destOrd="0" parTransId="{E41A105F-F036-4503-AA54-A12ADFBC8D76}" sibTransId="{4490F17C-0F9E-4DD5-99DB-315BCE99E159}"/>
    <dgm:cxn modelId="{6D387816-E84D-4B99-9D4C-2AAEC26DD0BA}" type="presOf" srcId="{F59ED72F-B161-4F1A-89DC-EB39039511D1}" destId="{66532605-0462-4378-8FBA-968C81B6D6C4}" srcOrd="0" destOrd="0" presId="urn:microsoft.com/office/officeart/2005/8/layout/lProcess2"/>
    <dgm:cxn modelId="{A9650D48-5768-49C1-93B1-E07DA516251C}" srcId="{D3D84D13-1B07-4593-94AF-CE4C8768911D}" destId="{D8A90C9A-678D-4F1F-8E45-698C133FD905}" srcOrd="0" destOrd="0" parTransId="{516CE615-C8F7-4A7F-8B2B-6DCCCBC0D1AE}" sibTransId="{FBE03D0C-A730-49CF-8495-15EE5E032752}"/>
    <dgm:cxn modelId="{74160783-210B-4088-A8D3-A0EC79F48612}" type="presOf" srcId="{D8A90C9A-678D-4F1F-8E45-698C133FD905}" destId="{C699F7FA-B41B-4FFE-902E-8C1460016442}" srcOrd="0" destOrd="0" presId="urn:microsoft.com/office/officeart/2005/8/layout/lProcess2"/>
    <dgm:cxn modelId="{D09C7F13-54F2-4073-960B-03FD45152994}" srcId="{F59ED72F-B161-4F1A-89DC-EB39039511D1}" destId="{4D44E2F6-0DCA-4EBB-AF69-0A50251ED223}" srcOrd="3" destOrd="0" parTransId="{27A58680-5645-4443-B310-D89CF3389F99}" sibTransId="{FDA1AA01-E203-4B37-934C-D3C6A46753C0}"/>
    <dgm:cxn modelId="{5DAAA8AB-F166-45D5-B7D6-B97BDA18DA6A}" srcId="{D3D84D13-1B07-4593-94AF-CE4C8768911D}" destId="{A87C8089-B9F4-4833-8E52-DA485987F94E}" srcOrd="2" destOrd="0" parTransId="{6ADA84BE-A6A9-4CF3-957B-D17AFE50921C}" sibTransId="{0790CAD3-AA06-4DA2-9ECC-DA18264FB89B}"/>
    <dgm:cxn modelId="{35FB8317-30D7-4806-B71F-E83E1BC3DB1B}" srcId="{A3021172-2153-496A-B5AE-A04730A3C51D}" destId="{56E495FC-185C-43E1-8DD2-AD612D62B868}" srcOrd="2" destOrd="0" parTransId="{72FFD798-DB69-495D-8834-C3DBD64EB161}" sibTransId="{39E26765-259E-46ED-A413-5791897EB6A7}"/>
    <dgm:cxn modelId="{6ACEC37F-D8BD-418E-AED4-7BDFB6CF285C}" srcId="{F59ED72F-B161-4F1A-89DC-EB39039511D1}" destId="{D3D84D13-1B07-4593-94AF-CE4C8768911D}" srcOrd="1" destOrd="0" parTransId="{8C5F19D8-25EC-4E8A-A2BC-AF43F15AD461}" sibTransId="{401E4FF0-58B8-4375-8558-8877CA127728}"/>
    <dgm:cxn modelId="{9C4B5821-2013-4CFA-9CEF-C555C6219002}" srcId="{4D44E2F6-0DCA-4EBB-AF69-0A50251ED223}" destId="{A64503CC-C066-4FE1-B5F1-7A924F26E256}" srcOrd="1" destOrd="0" parTransId="{215F841D-7699-4134-AF63-91FCFF3A4BEC}" sibTransId="{5C65C21D-08C3-4B10-B3A2-4BD50430600B}"/>
    <dgm:cxn modelId="{A47D7669-7C1C-468A-921D-76542BBE542D}" srcId="{4D44E2F6-0DCA-4EBB-AF69-0A50251ED223}" destId="{22A4482C-5BB3-4333-8CE8-53B0DB2BCF16}" srcOrd="5" destOrd="0" parTransId="{4EF99313-F31C-430C-A9CF-365C43839772}" sibTransId="{13CDB267-78C8-4E06-AD71-455F26725589}"/>
    <dgm:cxn modelId="{10B67ED6-4597-443C-BE4C-012E2C93ACCC}" srcId="{A3021172-2153-496A-B5AE-A04730A3C51D}" destId="{A6AC0F58-838B-4A42-A564-07B41AC22D08}" srcOrd="1" destOrd="0" parTransId="{A0C97C18-9B79-4B26-BD32-DB36B911E712}" sibTransId="{DEAB0060-51F4-4ABC-90E7-9A6873519195}"/>
    <dgm:cxn modelId="{4709DBD2-A66A-4637-8ED6-6BA2F8CDB16E}" type="presOf" srcId="{4B48A0BB-D473-4967-AB3A-D75E925A8C38}" destId="{47E0E194-81EA-430B-9821-4BE9996D1BBD}" srcOrd="0" destOrd="0" presId="urn:microsoft.com/office/officeart/2005/8/layout/lProcess2"/>
    <dgm:cxn modelId="{C9025D97-4BEE-440D-B2EF-D058AF877A35}" srcId="{A3021172-2153-496A-B5AE-A04730A3C51D}" destId="{2E748732-180B-4F43-8E05-79BD81475C39}" srcOrd="5" destOrd="0" parTransId="{2095DD5C-FC86-459C-AF72-EBCDA63DE40E}" sibTransId="{0921B875-27A8-454D-9C58-42306E7A248A}"/>
    <dgm:cxn modelId="{0D0A36E9-181A-44BD-845E-EAEFFABC06D7}" type="presOf" srcId="{56E495FC-185C-43E1-8DD2-AD612D62B868}" destId="{55887B26-4756-438D-BFD4-5F48CB19EAF2}" srcOrd="0" destOrd="0" presId="urn:microsoft.com/office/officeart/2005/8/layout/lProcess2"/>
    <dgm:cxn modelId="{7514678D-514A-42F4-A7EC-ADBA7A86DF59}" type="presOf" srcId="{4D44E2F6-0DCA-4EBB-AF69-0A50251ED223}" destId="{820179DD-90D8-49FD-964A-2BE312BC17E2}" srcOrd="0" destOrd="0" presId="urn:microsoft.com/office/officeart/2005/8/layout/lProcess2"/>
    <dgm:cxn modelId="{2B5DAE2D-3537-4636-B8C0-FAF6BC1DFBE7}" type="presOf" srcId="{A3021172-2153-496A-B5AE-A04730A3C51D}" destId="{CD3F36D7-CAD9-412D-B649-B6A50C07F237}" srcOrd="0" destOrd="0" presId="urn:microsoft.com/office/officeart/2005/8/layout/lProcess2"/>
    <dgm:cxn modelId="{BE6B5009-4D66-4024-87F7-91C6E2F8A583}" type="presOf" srcId="{A87C8089-B9F4-4833-8E52-DA485987F94E}" destId="{3D11BB24-B023-43BA-B767-C04CE3629F35}" srcOrd="0" destOrd="0" presId="urn:microsoft.com/office/officeart/2005/8/layout/lProcess2"/>
    <dgm:cxn modelId="{F3CDF92D-1B38-4274-A1DA-51A7038189DC}" type="presOf" srcId="{63701525-CD15-4BDA-8A3F-48CCCAAEFF84}" destId="{AD05BA95-0EE8-4C07-B580-2E1C925B06D7}" srcOrd="0" destOrd="0" presId="urn:microsoft.com/office/officeart/2005/8/layout/lProcess2"/>
    <dgm:cxn modelId="{AEC11C97-B55D-4291-B15F-6BA4FE7D0250}" srcId="{A3021172-2153-496A-B5AE-A04730A3C51D}" destId="{B152EDC0-8604-413D-A1B6-455DC8EF72BB}" srcOrd="0" destOrd="0" parTransId="{251C5657-F419-495A-8EC8-9A9CF9C3A019}" sibTransId="{3BF032DC-24AA-47D4-A61C-B1559AA375B7}"/>
    <dgm:cxn modelId="{1982CCF7-761E-4D0D-BB3D-6055041A271A}" type="presOf" srcId="{4B48A0BB-D473-4967-AB3A-D75E925A8C38}" destId="{A9261528-1514-418F-88ED-F5842B206621}" srcOrd="1" destOrd="0" presId="urn:microsoft.com/office/officeart/2005/8/layout/lProcess2"/>
    <dgm:cxn modelId="{CD9F821B-B3AE-4AB0-BF27-5F120BA19766}" type="presOf" srcId="{2E748732-180B-4F43-8E05-79BD81475C39}" destId="{AA24916D-02E5-4061-BCB8-8944E7B97521}" srcOrd="0" destOrd="0" presId="urn:microsoft.com/office/officeart/2005/8/layout/lProcess2"/>
    <dgm:cxn modelId="{7353CC7C-22EC-4D22-94C6-5E44DEE33F93}" type="presOf" srcId="{A64503CC-C066-4FE1-B5F1-7A924F26E256}" destId="{B918AD2D-F547-4F4A-9A2F-34362C426E20}" srcOrd="0" destOrd="0" presId="urn:microsoft.com/office/officeart/2005/8/layout/lProcess2"/>
    <dgm:cxn modelId="{FCF47E16-FD23-45CB-B2B4-B26B7F87E0F9}" srcId="{A3021172-2153-496A-B5AE-A04730A3C51D}" destId="{10C431B3-8E22-4528-84D7-323E99BF8C3E}" srcOrd="3" destOrd="0" parTransId="{B96C7847-FEE1-43D5-9055-B80DC29096EF}" sibTransId="{C4379C89-500A-40C8-ACED-18F0080A7642}"/>
    <dgm:cxn modelId="{71FC38D1-B008-42DC-B1AA-A5F60AAF2AE3}" srcId="{F59ED72F-B161-4F1A-89DC-EB39039511D1}" destId="{4B48A0BB-D473-4967-AB3A-D75E925A8C38}" srcOrd="0" destOrd="0" parTransId="{AEBBFA5B-AFEC-4C7F-BC84-862ADA87A191}" sibTransId="{CB7789A9-D55C-4A49-8274-4041AA747046}"/>
    <dgm:cxn modelId="{21FC6516-E44B-4B14-9810-DF1C5AA6E970}" srcId="{D3D84D13-1B07-4593-94AF-CE4C8768911D}" destId="{28C36461-07F4-4D61-B87C-4A972104BB99}" srcOrd="1" destOrd="0" parTransId="{8ED629C5-D88E-46DB-A150-45FA168F5C51}" sibTransId="{DF3CE2F9-F64D-47CA-9360-C75DF46D441F}"/>
    <dgm:cxn modelId="{493ACF99-3678-4479-8339-C4CFD523159A}" type="presOf" srcId="{A3021172-2153-496A-B5AE-A04730A3C51D}" destId="{8F715E88-CD54-4A9C-A2DB-B25B5E58A6C2}" srcOrd="1" destOrd="0" presId="urn:microsoft.com/office/officeart/2005/8/layout/lProcess2"/>
    <dgm:cxn modelId="{CCA12C35-43EC-4FDD-BD21-B421EF82A0F3}" type="presOf" srcId="{D3D84D13-1B07-4593-94AF-CE4C8768911D}" destId="{7083A006-DFC5-47C8-9C1B-E80E7C8D1AD0}" srcOrd="0" destOrd="0" presId="urn:microsoft.com/office/officeart/2005/8/layout/lProcess2"/>
    <dgm:cxn modelId="{058BB1C4-6A6F-4230-B68C-1E853D726394}" srcId="{4D44E2F6-0DCA-4EBB-AF69-0A50251ED223}" destId="{A419657A-2777-4401-A863-98B4B4008056}" srcOrd="3" destOrd="0" parTransId="{11001B9C-3644-4241-9DA5-D0B1A841D943}" sibTransId="{84BFD1C7-057A-4D25-87F7-B64711F8D6D3}"/>
    <dgm:cxn modelId="{8ED86424-206B-43C8-B3E0-10364A16477F}" type="presOf" srcId="{28C36461-07F4-4D61-B87C-4A972104BB99}" destId="{27FCDCDE-624A-413E-B7B5-7CB719F539BA}" srcOrd="0" destOrd="0" presId="urn:microsoft.com/office/officeart/2005/8/layout/lProcess2"/>
    <dgm:cxn modelId="{02EDE408-67D2-4CF4-8E3C-A596E958B4B6}" type="presParOf" srcId="{66532605-0462-4378-8FBA-968C81B6D6C4}" destId="{005D97C9-DD0F-488B-BFC3-90597627EFE3}" srcOrd="0" destOrd="0" presId="urn:microsoft.com/office/officeart/2005/8/layout/lProcess2"/>
    <dgm:cxn modelId="{D198E50E-E373-45D2-A26D-37C5CFA58387}" type="presParOf" srcId="{005D97C9-DD0F-488B-BFC3-90597627EFE3}" destId="{47E0E194-81EA-430B-9821-4BE9996D1BBD}" srcOrd="0" destOrd="0" presId="urn:microsoft.com/office/officeart/2005/8/layout/lProcess2"/>
    <dgm:cxn modelId="{9B90FFC4-E2E5-45C3-93C5-988942E0B961}" type="presParOf" srcId="{005D97C9-DD0F-488B-BFC3-90597627EFE3}" destId="{A9261528-1514-418F-88ED-F5842B206621}" srcOrd="1" destOrd="0" presId="urn:microsoft.com/office/officeart/2005/8/layout/lProcess2"/>
    <dgm:cxn modelId="{B85B5BEA-6C70-4DAD-97F6-FC88218BC92C}" type="presParOf" srcId="{005D97C9-DD0F-488B-BFC3-90597627EFE3}" destId="{99EAE234-643A-45CB-94B3-FF961A1FA9F9}" srcOrd="2" destOrd="0" presId="urn:microsoft.com/office/officeart/2005/8/layout/lProcess2"/>
    <dgm:cxn modelId="{98814950-331C-45A2-BACA-C79BE98CF4E9}" type="presParOf" srcId="{99EAE234-643A-45CB-94B3-FF961A1FA9F9}" destId="{6E8506E0-4220-49A3-9AA9-43E33A174EFD}" srcOrd="0" destOrd="0" presId="urn:microsoft.com/office/officeart/2005/8/layout/lProcess2"/>
    <dgm:cxn modelId="{F9C064AD-2AE9-49E5-AFED-C629EF1D3520}" type="presParOf" srcId="{6E8506E0-4220-49A3-9AA9-43E33A174EFD}" destId="{AD05BA95-0EE8-4C07-B580-2E1C925B06D7}" srcOrd="0" destOrd="0" presId="urn:microsoft.com/office/officeart/2005/8/layout/lProcess2"/>
    <dgm:cxn modelId="{FDA39EC6-6D7C-40F6-AAF6-64CEED3E357B}" type="presParOf" srcId="{66532605-0462-4378-8FBA-968C81B6D6C4}" destId="{D7DBD376-3F8E-400D-B8AC-F1175844205F}" srcOrd="1" destOrd="0" presId="urn:microsoft.com/office/officeart/2005/8/layout/lProcess2"/>
    <dgm:cxn modelId="{FFD34A32-7195-4B60-B9CC-63722C425182}" type="presParOf" srcId="{66532605-0462-4378-8FBA-968C81B6D6C4}" destId="{B213FB33-9384-4C4A-B826-C1BC4F3D09BE}" srcOrd="2" destOrd="0" presId="urn:microsoft.com/office/officeart/2005/8/layout/lProcess2"/>
    <dgm:cxn modelId="{F04677DB-D7F8-4056-A43A-FC463F0E4249}" type="presParOf" srcId="{B213FB33-9384-4C4A-B826-C1BC4F3D09BE}" destId="{7083A006-DFC5-47C8-9C1B-E80E7C8D1AD0}" srcOrd="0" destOrd="0" presId="urn:microsoft.com/office/officeart/2005/8/layout/lProcess2"/>
    <dgm:cxn modelId="{DF02FF46-1EAC-4D9E-8BCA-67AC2A54FD38}" type="presParOf" srcId="{B213FB33-9384-4C4A-B826-C1BC4F3D09BE}" destId="{3846EE2A-638F-4DDB-9F1A-36715B1A78DD}" srcOrd="1" destOrd="0" presId="urn:microsoft.com/office/officeart/2005/8/layout/lProcess2"/>
    <dgm:cxn modelId="{1A9AF7A3-2715-42BB-B33A-C16243E17BA8}" type="presParOf" srcId="{B213FB33-9384-4C4A-B826-C1BC4F3D09BE}" destId="{5285D96D-A637-44C0-9762-A6C42A1144D2}" srcOrd="2" destOrd="0" presId="urn:microsoft.com/office/officeart/2005/8/layout/lProcess2"/>
    <dgm:cxn modelId="{76727014-163F-4997-8A89-1D030BA79517}" type="presParOf" srcId="{5285D96D-A637-44C0-9762-A6C42A1144D2}" destId="{96415BB5-BB6A-4A3B-93F5-6C3D0DD57A93}" srcOrd="0" destOrd="0" presId="urn:microsoft.com/office/officeart/2005/8/layout/lProcess2"/>
    <dgm:cxn modelId="{5401B3EB-D606-4A79-A148-2DABF4F2E99C}" type="presParOf" srcId="{96415BB5-BB6A-4A3B-93F5-6C3D0DD57A93}" destId="{C699F7FA-B41B-4FFE-902E-8C1460016442}" srcOrd="0" destOrd="0" presId="urn:microsoft.com/office/officeart/2005/8/layout/lProcess2"/>
    <dgm:cxn modelId="{A9D474F2-EC37-4D42-BD26-6C4893599643}" type="presParOf" srcId="{96415BB5-BB6A-4A3B-93F5-6C3D0DD57A93}" destId="{70088768-5DE4-48F1-A5F7-077BF57BE65F}" srcOrd="1" destOrd="0" presId="urn:microsoft.com/office/officeart/2005/8/layout/lProcess2"/>
    <dgm:cxn modelId="{708190AD-4237-4F75-83D0-7E4E6CA0CDE5}" type="presParOf" srcId="{96415BB5-BB6A-4A3B-93F5-6C3D0DD57A93}" destId="{27FCDCDE-624A-413E-B7B5-7CB719F539BA}" srcOrd="2" destOrd="0" presId="urn:microsoft.com/office/officeart/2005/8/layout/lProcess2"/>
    <dgm:cxn modelId="{0FD5782F-34D6-4270-A111-E074DBDB09B0}" type="presParOf" srcId="{96415BB5-BB6A-4A3B-93F5-6C3D0DD57A93}" destId="{A6621C43-14F5-44BB-982B-01764F78896F}" srcOrd="3" destOrd="0" presId="urn:microsoft.com/office/officeart/2005/8/layout/lProcess2"/>
    <dgm:cxn modelId="{5928287D-1E1C-46AB-92DA-8815ECEDB7A8}" type="presParOf" srcId="{96415BB5-BB6A-4A3B-93F5-6C3D0DD57A93}" destId="{3D11BB24-B023-43BA-B767-C04CE3629F35}" srcOrd="4" destOrd="0" presId="urn:microsoft.com/office/officeart/2005/8/layout/lProcess2"/>
    <dgm:cxn modelId="{D42DC518-5D6C-41F9-BFFD-55FE1399B432}" type="presParOf" srcId="{66532605-0462-4378-8FBA-968C81B6D6C4}" destId="{51E8C3B2-F9DA-4597-8FFF-D7601D672BE7}" srcOrd="3" destOrd="0" presId="urn:microsoft.com/office/officeart/2005/8/layout/lProcess2"/>
    <dgm:cxn modelId="{173DD11C-F440-4786-B312-AD08A7FF8CB1}" type="presParOf" srcId="{66532605-0462-4378-8FBA-968C81B6D6C4}" destId="{3748D9B7-4657-4E54-BC8C-DCA224856DA6}" srcOrd="4" destOrd="0" presId="urn:microsoft.com/office/officeart/2005/8/layout/lProcess2"/>
    <dgm:cxn modelId="{E0CED0C4-5573-4E32-B63A-AB12D5B0E2EB}" type="presParOf" srcId="{3748D9B7-4657-4E54-BC8C-DCA224856DA6}" destId="{CD3F36D7-CAD9-412D-B649-B6A50C07F237}" srcOrd="0" destOrd="0" presId="urn:microsoft.com/office/officeart/2005/8/layout/lProcess2"/>
    <dgm:cxn modelId="{F0DA7D84-544C-48CC-91C4-DA6DE2F9FBFF}" type="presParOf" srcId="{3748D9B7-4657-4E54-BC8C-DCA224856DA6}" destId="{8F715E88-CD54-4A9C-A2DB-B25B5E58A6C2}" srcOrd="1" destOrd="0" presId="urn:microsoft.com/office/officeart/2005/8/layout/lProcess2"/>
    <dgm:cxn modelId="{71DE909F-7170-4C73-998B-83C4D713AD48}" type="presParOf" srcId="{3748D9B7-4657-4E54-BC8C-DCA224856DA6}" destId="{57ADE118-63A6-4EBD-BD22-536604C7C209}" srcOrd="2" destOrd="0" presId="urn:microsoft.com/office/officeart/2005/8/layout/lProcess2"/>
    <dgm:cxn modelId="{36933F1D-40B8-498B-9CD1-ED55F0027894}" type="presParOf" srcId="{57ADE118-63A6-4EBD-BD22-536604C7C209}" destId="{4F68BDA8-381B-4A6D-BF26-B3FFF153BAFC}" srcOrd="0" destOrd="0" presId="urn:microsoft.com/office/officeart/2005/8/layout/lProcess2"/>
    <dgm:cxn modelId="{B087035E-E981-425F-B8EC-417D3AE950D5}" type="presParOf" srcId="{4F68BDA8-381B-4A6D-BF26-B3FFF153BAFC}" destId="{FA5042EE-02EA-4D71-851C-C855777333F7}" srcOrd="0" destOrd="0" presId="urn:microsoft.com/office/officeart/2005/8/layout/lProcess2"/>
    <dgm:cxn modelId="{D1DB59F2-E507-4DB0-B9D5-F413B81EB34C}" type="presParOf" srcId="{4F68BDA8-381B-4A6D-BF26-B3FFF153BAFC}" destId="{DF46B01D-52E0-4EB0-959B-1A7B0C3D15DB}" srcOrd="1" destOrd="0" presId="urn:microsoft.com/office/officeart/2005/8/layout/lProcess2"/>
    <dgm:cxn modelId="{9EE7FA04-BF9E-4E81-8F34-378E45DF3375}" type="presParOf" srcId="{4F68BDA8-381B-4A6D-BF26-B3FFF153BAFC}" destId="{E85D5803-6B14-43AA-964B-D7F310A9A50E}" srcOrd="2" destOrd="0" presId="urn:microsoft.com/office/officeart/2005/8/layout/lProcess2"/>
    <dgm:cxn modelId="{59F83832-CF80-4E26-B79A-27A0045A07E5}" type="presParOf" srcId="{4F68BDA8-381B-4A6D-BF26-B3FFF153BAFC}" destId="{733D2241-4D68-4622-B065-FABC687A89A5}" srcOrd="3" destOrd="0" presId="urn:microsoft.com/office/officeart/2005/8/layout/lProcess2"/>
    <dgm:cxn modelId="{230DBA0E-14BE-4641-9EA7-5819EBE5A03E}" type="presParOf" srcId="{4F68BDA8-381B-4A6D-BF26-B3FFF153BAFC}" destId="{55887B26-4756-438D-BFD4-5F48CB19EAF2}" srcOrd="4" destOrd="0" presId="urn:microsoft.com/office/officeart/2005/8/layout/lProcess2"/>
    <dgm:cxn modelId="{12254F2E-341E-4F49-BC94-F748678A53FE}" type="presParOf" srcId="{4F68BDA8-381B-4A6D-BF26-B3FFF153BAFC}" destId="{3CCA15EE-DE9D-4B5B-9758-E86CFFC1EBD2}" srcOrd="5" destOrd="0" presId="urn:microsoft.com/office/officeart/2005/8/layout/lProcess2"/>
    <dgm:cxn modelId="{AB54CE9E-1733-4E8D-A40A-240A95E49205}" type="presParOf" srcId="{4F68BDA8-381B-4A6D-BF26-B3FFF153BAFC}" destId="{5526A5D1-1855-40B3-97F3-37F74E094C63}" srcOrd="6" destOrd="0" presId="urn:microsoft.com/office/officeart/2005/8/layout/lProcess2"/>
    <dgm:cxn modelId="{0C57FEBE-5049-4630-9B55-3E68F4A480EB}" type="presParOf" srcId="{4F68BDA8-381B-4A6D-BF26-B3FFF153BAFC}" destId="{278C703C-BC2F-417A-B5EE-DF997EE71AA0}" srcOrd="7" destOrd="0" presId="urn:microsoft.com/office/officeart/2005/8/layout/lProcess2"/>
    <dgm:cxn modelId="{5BFFDA71-F127-4886-80DA-6513E0195343}" type="presParOf" srcId="{4F68BDA8-381B-4A6D-BF26-B3FFF153BAFC}" destId="{1BDB33CF-C085-4B95-B4B8-7542F8A9AFAE}" srcOrd="8" destOrd="0" presId="urn:microsoft.com/office/officeart/2005/8/layout/lProcess2"/>
    <dgm:cxn modelId="{C19FC492-3E7D-497E-9C23-281B02A57DB2}" type="presParOf" srcId="{4F68BDA8-381B-4A6D-BF26-B3FFF153BAFC}" destId="{87B22817-7F17-4AF0-91FA-6046151A47DB}" srcOrd="9" destOrd="0" presId="urn:microsoft.com/office/officeart/2005/8/layout/lProcess2"/>
    <dgm:cxn modelId="{FC41A302-AE4E-42F0-8424-E6ABB9EC26F1}" type="presParOf" srcId="{4F68BDA8-381B-4A6D-BF26-B3FFF153BAFC}" destId="{AA24916D-02E5-4061-BCB8-8944E7B97521}" srcOrd="10" destOrd="0" presId="urn:microsoft.com/office/officeart/2005/8/layout/lProcess2"/>
    <dgm:cxn modelId="{666ABD8F-CB69-4BB2-A971-B92C2F2EB0B7}" type="presParOf" srcId="{66532605-0462-4378-8FBA-968C81B6D6C4}" destId="{CD571C60-2525-4521-8255-74391F9ECEB3}" srcOrd="5" destOrd="0" presId="urn:microsoft.com/office/officeart/2005/8/layout/lProcess2"/>
    <dgm:cxn modelId="{36EF3B6A-5EDD-45D1-BA9D-F4307326EBE4}" type="presParOf" srcId="{66532605-0462-4378-8FBA-968C81B6D6C4}" destId="{A84DAA81-95BF-4927-AFFF-7103E7FD7955}" srcOrd="6" destOrd="0" presId="urn:microsoft.com/office/officeart/2005/8/layout/lProcess2"/>
    <dgm:cxn modelId="{99C38C55-EE37-4353-9456-56E8FE13F5D0}" type="presParOf" srcId="{A84DAA81-95BF-4927-AFFF-7103E7FD7955}" destId="{820179DD-90D8-49FD-964A-2BE312BC17E2}" srcOrd="0" destOrd="0" presId="urn:microsoft.com/office/officeart/2005/8/layout/lProcess2"/>
    <dgm:cxn modelId="{462CA53F-5D63-429A-A417-09FF9FE25FCA}" type="presParOf" srcId="{A84DAA81-95BF-4927-AFFF-7103E7FD7955}" destId="{25C713D6-5224-41E1-B35B-3467F14E680F}" srcOrd="1" destOrd="0" presId="urn:microsoft.com/office/officeart/2005/8/layout/lProcess2"/>
    <dgm:cxn modelId="{CB4FDBD1-4E9E-4DE9-B731-FADC2F3221B3}" type="presParOf" srcId="{A84DAA81-95BF-4927-AFFF-7103E7FD7955}" destId="{260503FA-9A76-4506-9E61-667D6C5436D8}" srcOrd="2" destOrd="0" presId="urn:microsoft.com/office/officeart/2005/8/layout/lProcess2"/>
    <dgm:cxn modelId="{0E42F3CF-0A6A-4E8D-A49D-2FF337C35A7E}" type="presParOf" srcId="{260503FA-9A76-4506-9E61-667D6C5436D8}" destId="{0D423FC9-4D7D-43DC-943E-5E3BF8403A5C}" srcOrd="0" destOrd="0" presId="urn:microsoft.com/office/officeart/2005/8/layout/lProcess2"/>
    <dgm:cxn modelId="{84805C79-6635-4415-B160-44D4EFA21A73}" type="presParOf" srcId="{0D423FC9-4D7D-43DC-943E-5E3BF8403A5C}" destId="{759EDFDE-D5F5-449C-8FB6-534C8F76AC9E}" srcOrd="0" destOrd="0" presId="urn:microsoft.com/office/officeart/2005/8/layout/lProcess2"/>
    <dgm:cxn modelId="{2CCC5896-D46A-458B-A504-2AF128F96725}" type="presParOf" srcId="{0D423FC9-4D7D-43DC-943E-5E3BF8403A5C}" destId="{87BE7B1E-3A51-46ED-83E3-9C7E0367940B}" srcOrd="1" destOrd="0" presId="urn:microsoft.com/office/officeart/2005/8/layout/lProcess2"/>
    <dgm:cxn modelId="{BD5FD4D5-ADD1-4092-AA79-773226ACB764}" type="presParOf" srcId="{0D423FC9-4D7D-43DC-943E-5E3BF8403A5C}" destId="{B918AD2D-F547-4F4A-9A2F-34362C426E20}" srcOrd="2" destOrd="0" presId="urn:microsoft.com/office/officeart/2005/8/layout/lProcess2"/>
    <dgm:cxn modelId="{7E80DDFF-D697-4C27-9343-36FC653C8D3F}" type="presParOf" srcId="{0D423FC9-4D7D-43DC-943E-5E3BF8403A5C}" destId="{EDC52CCC-CEFA-4CB1-B428-F85408BFF9B1}" srcOrd="3" destOrd="0" presId="urn:microsoft.com/office/officeart/2005/8/layout/lProcess2"/>
    <dgm:cxn modelId="{36F26CB5-035D-4BF1-A537-27C87A59C10B}" type="presParOf" srcId="{0D423FC9-4D7D-43DC-943E-5E3BF8403A5C}" destId="{0E43F3AB-FC7A-459C-A7B0-EB8EA61E05F1}" srcOrd="4" destOrd="0" presId="urn:microsoft.com/office/officeart/2005/8/layout/lProcess2"/>
    <dgm:cxn modelId="{2B2C2932-1769-4458-9814-181C936C058A}" type="presParOf" srcId="{0D423FC9-4D7D-43DC-943E-5E3BF8403A5C}" destId="{666FDA03-41FA-4A60-A833-6224942552F7}" srcOrd="5" destOrd="0" presId="urn:microsoft.com/office/officeart/2005/8/layout/lProcess2"/>
    <dgm:cxn modelId="{589F9612-C880-4B3C-B57A-DBD4F7787C2F}" type="presParOf" srcId="{0D423FC9-4D7D-43DC-943E-5E3BF8403A5C}" destId="{8C289270-C2B0-47D5-9D2D-E30DF396ACD4}" srcOrd="6" destOrd="0" presId="urn:microsoft.com/office/officeart/2005/8/layout/lProcess2"/>
    <dgm:cxn modelId="{36F212DF-0678-4DC3-B4A9-1AB965BC5804}" type="presParOf" srcId="{0D423FC9-4D7D-43DC-943E-5E3BF8403A5C}" destId="{3A115C27-D184-46A4-AC75-EC8CAF307DC9}" srcOrd="7" destOrd="0" presId="urn:microsoft.com/office/officeart/2005/8/layout/lProcess2"/>
    <dgm:cxn modelId="{3512735D-66A6-4744-9F07-5ECB0E362C95}" type="presParOf" srcId="{0D423FC9-4D7D-43DC-943E-5E3BF8403A5C}" destId="{C0DDE21E-5E39-4C0F-82CB-7BAFF52C58E5}" srcOrd="8" destOrd="0" presId="urn:microsoft.com/office/officeart/2005/8/layout/lProcess2"/>
    <dgm:cxn modelId="{CAEC4F4E-AD2E-441F-9DBC-80F77913ABC6}" type="presParOf" srcId="{0D423FC9-4D7D-43DC-943E-5E3BF8403A5C}" destId="{55003EAC-7DA5-4F29-B0BD-D7AE76C215A8}" srcOrd="9" destOrd="0" presId="urn:microsoft.com/office/officeart/2005/8/layout/lProcess2"/>
    <dgm:cxn modelId="{CBBF2905-DF9E-48F8-93CD-642787BAF7C1}" type="presParOf" srcId="{0D423FC9-4D7D-43DC-943E-5E3BF8403A5C}" destId="{FE35B9F9-013C-4AE9-9FA6-968A7473357C}" srcOrd="1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E0E194-81EA-430B-9821-4BE9996D1BBD}">
      <dsp:nvSpPr>
        <dsp:cNvPr id="0" name=""/>
        <dsp:cNvSpPr/>
      </dsp:nvSpPr>
      <dsp:spPr>
        <a:xfrm>
          <a:off x="2589" y="0"/>
          <a:ext cx="2540781" cy="46937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End User</a:t>
          </a:r>
        </a:p>
      </dsp:txBody>
      <dsp:txXfrm>
        <a:off x="2589" y="0"/>
        <a:ext cx="2540781" cy="1408134"/>
      </dsp:txXfrm>
    </dsp:sp>
    <dsp:sp modelId="{AD05BA95-0EE8-4C07-B580-2E1C925B06D7}">
      <dsp:nvSpPr>
        <dsp:cNvPr id="0" name=""/>
        <dsp:cNvSpPr/>
      </dsp:nvSpPr>
      <dsp:spPr>
        <a:xfrm>
          <a:off x="256667" y="1408134"/>
          <a:ext cx="2032624" cy="3050957"/>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PackageManagement PowerShell cmdlets</a:t>
          </a:r>
        </a:p>
      </dsp:txBody>
      <dsp:txXfrm>
        <a:off x="316201" y="1467668"/>
        <a:ext cx="1913556" cy="2931889"/>
      </dsp:txXfrm>
    </dsp:sp>
    <dsp:sp modelId="{7083A006-DFC5-47C8-9C1B-E80E7C8D1AD0}">
      <dsp:nvSpPr>
        <dsp:cNvPr id="0" name=""/>
        <dsp:cNvSpPr/>
      </dsp:nvSpPr>
      <dsp:spPr>
        <a:xfrm>
          <a:off x="2733929" y="0"/>
          <a:ext cx="2540781" cy="4693780"/>
        </a:xfrm>
        <a:prstGeom prst="roundRect">
          <a:avLst>
            <a:gd name="adj" fmla="val 10000"/>
          </a:avLst>
        </a:prstGeom>
        <a:solidFill>
          <a:schemeClr val="bg1">
            <a:lumMod val="6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tx1"/>
              </a:solidFill>
            </a:rPr>
            <a:t>PackageManagement Core</a:t>
          </a:r>
        </a:p>
      </dsp:txBody>
      <dsp:txXfrm>
        <a:off x="2733929" y="0"/>
        <a:ext cx="2540781" cy="1408134"/>
      </dsp:txXfrm>
    </dsp:sp>
    <dsp:sp modelId="{C699F7FA-B41B-4FFE-902E-8C1460016442}">
      <dsp:nvSpPr>
        <dsp:cNvPr id="0" name=""/>
        <dsp:cNvSpPr/>
      </dsp:nvSpPr>
      <dsp:spPr>
        <a:xfrm>
          <a:off x="2988007" y="1408379"/>
          <a:ext cx="2032624" cy="803868"/>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Discovery</a:t>
          </a:r>
        </a:p>
      </dsp:txBody>
      <dsp:txXfrm>
        <a:off x="3011551" y="1431923"/>
        <a:ext cx="1985536" cy="756780"/>
      </dsp:txXfrm>
    </dsp:sp>
    <dsp:sp modelId="{27FCDCDE-624A-413E-B7B5-7CB719F539BA}">
      <dsp:nvSpPr>
        <dsp:cNvPr id="0" name=""/>
        <dsp:cNvSpPr/>
      </dsp:nvSpPr>
      <dsp:spPr>
        <a:xfrm>
          <a:off x="3001747" y="2361488"/>
          <a:ext cx="2032624" cy="678879"/>
        </a:xfrm>
        <a:prstGeom prst="roundRect">
          <a:avLst>
            <a:gd name="adj" fmla="val 10000"/>
          </a:avLst>
        </a:prstGeom>
        <a:solidFill>
          <a:srgbClr val="00B050"/>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Install/Uninstall</a:t>
          </a:r>
        </a:p>
      </dsp:txBody>
      <dsp:txXfrm>
        <a:off x="3021631" y="2381372"/>
        <a:ext cx="1992856" cy="639111"/>
      </dsp:txXfrm>
    </dsp:sp>
    <dsp:sp modelId="{3D11BB24-B023-43BA-B767-C04CE3629F35}">
      <dsp:nvSpPr>
        <dsp:cNvPr id="0" name=""/>
        <dsp:cNvSpPr/>
      </dsp:nvSpPr>
      <dsp:spPr>
        <a:xfrm>
          <a:off x="2988007" y="3198490"/>
          <a:ext cx="2032624" cy="741723"/>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Inventory</a:t>
          </a:r>
        </a:p>
      </dsp:txBody>
      <dsp:txXfrm>
        <a:off x="3009731" y="3220214"/>
        <a:ext cx="1989176" cy="698275"/>
      </dsp:txXfrm>
    </dsp:sp>
    <dsp:sp modelId="{CD3F36D7-CAD9-412D-B649-B6A50C07F237}">
      <dsp:nvSpPr>
        <dsp:cNvPr id="0" name=""/>
        <dsp:cNvSpPr/>
      </dsp:nvSpPr>
      <dsp:spPr>
        <a:xfrm>
          <a:off x="5465268" y="0"/>
          <a:ext cx="2540781" cy="46937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PackageManagement Providers</a:t>
          </a:r>
        </a:p>
      </dsp:txBody>
      <dsp:txXfrm>
        <a:off x="5465268" y="0"/>
        <a:ext cx="2540781" cy="1408134"/>
      </dsp:txXfrm>
    </dsp:sp>
    <dsp:sp modelId="{FA5042EE-02EA-4D71-851C-C855777333F7}">
      <dsp:nvSpPr>
        <dsp:cNvPr id="0" name=""/>
        <dsp:cNvSpPr/>
      </dsp:nvSpPr>
      <dsp:spPr>
        <a:xfrm>
          <a:off x="5719346" y="1408363"/>
          <a:ext cx="2032624" cy="450641"/>
        </a:xfrm>
        <a:prstGeom prst="roundRect">
          <a:avLst>
            <a:gd name="adj" fmla="val 10000"/>
          </a:avLst>
        </a:prstGeom>
        <a:solidFill>
          <a:srgbClr val="00B050"/>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Windows Server App (WSA)</a:t>
          </a:r>
        </a:p>
      </dsp:txBody>
      <dsp:txXfrm>
        <a:off x="5732545" y="1421562"/>
        <a:ext cx="2006226" cy="424243"/>
      </dsp:txXfrm>
    </dsp:sp>
    <dsp:sp modelId="{E85D5803-6B14-43AA-964B-D7F310A9A50E}">
      <dsp:nvSpPr>
        <dsp:cNvPr id="0" name=""/>
        <dsp:cNvSpPr/>
      </dsp:nvSpPr>
      <dsp:spPr>
        <a:xfrm>
          <a:off x="5719346" y="1928334"/>
          <a:ext cx="2032624" cy="450641"/>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err="1"/>
            <a:t>PowerShellGet</a:t>
          </a:r>
          <a:endParaRPr lang="en-US" sz="1300" kern="1200" dirty="0"/>
        </a:p>
      </dsp:txBody>
      <dsp:txXfrm>
        <a:off x="5732545" y="1941533"/>
        <a:ext cx="2006226" cy="424243"/>
      </dsp:txXfrm>
    </dsp:sp>
    <dsp:sp modelId="{55887B26-4756-438D-BFD4-5F48CB19EAF2}">
      <dsp:nvSpPr>
        <dsp:cNvPr id="0" name=""/>
        <dsp:cNvSpPr/>
      </dsp:nvSpPr>
      <dsp:spPr>
        <a:xfrm>
          <a:off x="5719346" y="2448305"/>
          <a:ext cx="2032624" cy="450641"/>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Windows Container</a:t>
          </a:r>
        </a:p>
      </dsp:txBody>
      <dsp:txXfrm>
        <a:off x="5732545" y="2461504"/>
        <a:ext cx="2006226" cy="424243"/>
      </dsp:txXfrm>
    </dsp:sp>
    <dsp:sp modelId="{5526A5D1-1855-40B3-97F3-37F74E094C63}">
      <dsp:nvSpPr>
        <dsp:cNvPr id="0" name=""/>
        <dsp:cNvSpPr/>
      </dsp:nvSpPr>
      <dsp:spPr>
        <a:xfrm>
          <a:off x="5719346" y="2968277"/>
          <a:ext cx="2032624" cy="450641"/>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NuGet</a:t>
          </a:r>
        </a:p>
      </dsp:txBody>
      <dsp:txXfrm>
        <a:off x="5732545" y="2981476"/>
        <a:ext cx="2006226" cy="424243"/>
      </dsp:txXfrm>
    </dsp:sp>
    <dsp:sp modelId="{1BDB33CF-C085-4B95-B4B8-7542F8A9AFAE}">
      <dsp:nvSpPr>
        <dsp:cNvPr id="0" name=""/>
        <dsp:cNvSpPr/>
      </dsp:nvSpPr>
      <dsp:spPr>
        <a:xfrm>
          <a:off x="5719346" y="3488248"/>
          <a:ext cx="2032624" cy="450641"/>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err="1"/>
            <a:t>NanoServerPackage</a:t>
          </a:r>
          <a:endParaRPr lang="en-US" sz="1300" kern="1200" dirty="0"/>
        </a:p>
      </dsp:txBody>
      <dsp:txXfrm>
        <a:off x="5732545" y="3501447"/>
        <a:ext cx="2006226" cy="424243"/>
      </dsp:txXfrm>
    </dsp:sp>
    <dsp:sp modelId="{AA24916D-02E5-4061-BCB8-8944E7B97521}">
      <dsp:nvSpPr>
        <dsp:cNvPr id="0" name=""/>
        <dsp:cNvSpPr/>
      </dsp:nvSpPr>
      <dsp:spPr>
        <a:xfrm>
          <a:off x="5719346" y="4008219"/>
          <a:ext cx="2032624" cy="450641"/>
        </a:xfrm>
        <a:prstGeom prst="roundRect">
          <a:avLst>
            <a:gd name="adj" fmla="val 10000"/>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a:t>
          </a:r>
        </a:p>
      </dsp:txBody>
      <dsp:txXfrm>
        <a:off x="5732545" y="4021418"/>
        <a:ext cx="2006226" cy="424243"/>
      </dsp:txXfrm>
    </dsp:sp>
    <dsp:sp modelId="{820179DD-90D8-49FD-964A-2BE312BC17E2}">
      <dsp:nvSpPr>
        <dsp:cNvPr id="0" name=""/>
        <dsp:cNvSpPr/>
      </dsp:nvSpPr>
      <dsp:spPr>
        <a:xfrm>
          <a:off x="8196608" y="0"/>
          <a:ext cx="2540781" cy="46937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Package Sources</a:t>
          </a:r>
        </a:p>
      </dsp:txBody>
      <dsp:txXfrm>
        <a:off x="8196608" y="0"/>
        <a:ext cx="2540781" cy="1408134"/>
      </dsp:txXfrm>
    </dsp:sp>
    <dsp:sp modelId="{759EDFDE-D5F5-449C-8FB6-534C8F76AC9E}">
      <dsp:nvSpPr>
        <dsp:cNvPr id="0" name=""/>
        <dsp:cNvSpPr/>
      </dsp:nvSpPr>
      <dsp:spPr>
        <a:xfrm>
          <a:off x="8435706" y="1364728"/>
          <a:ext cx="2045511" cy="4506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WSA Package Repository…</a:t>
          </a:r>
        </a:p>
      </dsp:txBody>
      <dsp:txXfrm>
        <a:off x="8448905" y="1377927"/>
        <a:ext cx="2019113" cy="424243"/>
      </dsp:txXfrm>
    </dsp:sp>
    <dsp:sp modelId="{B918AD2D-F547-4F4A-9A2F-34362C426E20}">
      <dsp:nvSpPr>
        <dsp:cNvPr id="0" name=""/>
        <dsp:cNvSpPr/>
      </dsp:nvSpPr>
      <dsp:spPr>
        <a:xfrm>
          <a:off x="8435706" y="1884699"/>
          <a:ext cx="2045511" cy="4506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PowerShell Gallery</a:t>
          </a:r>
        </a:p>
      </dsp:txBody>
      <dsp:txXfrm>
        <a:off x="8448905" y="1897898"/>
        <a:ext cx="2019113" cy="424243"/>
      </dsp:txXfrm>
    </dsp:sp>
    <dsp:sp modelId="{0E43F3AB-FC7A-459C-A7B0-EB8EA61E05F1}">
      <dsp:nvSpPr>
        <dsp:cNvPr id="0" name=""/>
        <dsp:cNvSpPr/>
      </dsp:nvSpPr>
      <dsp:spPr>
        <a:xfrm>
          <a:off x="8450686" y="2448305"/>
          <a:ext cx="2032624" cy="4506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Container Gallery, Docker</a:t>
          </a:r>
        </a:p>
      </dsp:txBody>
      <dsp:txXfrm>
        <a:off x="8463885" y="2461504"/>
        <a:ext cx="2006226" cy="424243"/>
      </dsp:txXfrm>
    </dsp:sp>
    <dsp:sp modelId="{8C289270-C2B0-47D5-9D2D-E30DF396ACD4}">
      <dsp:nvSpPr>
        <dsp:cNvPr id="0" name=""/>
        <dsp:cNvSpPr/>
      </dsp:nvSpPr>
      <dsp:spPr>
        <a:xfrm>
          <a:off x="8450686" y="2968277"/>
          <a:ext cx="2032624" cy="4506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err="1"/>
            <a:t>NuGet</a:t>
          </a:r>
          <a:r>
            <a:rPr lang="en-US" sz="1300" kern="1200" dirty="0"/>
            <a:t> Gallery …</a:t>
          </a:r>
        </a:p>
      </dsp:txBody>
      <dsp:txXfrm>
        <a:off x="8463885" y="2981476"/>
        <a:ext cx="2006226" cy="424243"/>
      </dsp:txXfrm>
    </dsp:sp>
    <dsp:sp modelId="{C0DDE21E-5E39-4C0F-82CB-7BAFF52C58E5}">
      <dsp:nvSpPr>
        <dsp:cNvPr id="0" name=""/>
        <dsp:cNvSpPr/>
      </dsp:nvSpPr>
      <dsp:spPr>
        <a:xfrm>
          <a:off x="8450686" y="3488248"/>
          <a:ext cx="2032624" cy="4506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a:t>www.NPMjs.com</a:t>
          </a:r>
          <a:endParaRPr lang="en-US" sz="1300" kern="1200" dirty="0"/>
        </a:p>
      </dsp:txBody>
      <dsp:txXfrm>
        <a:off x="8463885" y="3501447"/>
        <a:ext cx="2006226" cy="424243"/>
      </dsp:txXfrm>
    </dsp:sp>
    <dsp:sp modelId="{FE35B9F9-013C-4AE9-9FA6-968A7473357C}">
      <dsp:nvSpPr>
        <dsp:cNvPr id="0" name=""/>
        <dsp:cNvSpPr/>
      </dsp:nvSpPr>
      <dsp:spPr>
        <a:xfrm>
          <a:off x="8450686" y="4008219"/>
          <a:ext cx="2032624" cy="4506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WordPress, …</a:t>
          </a:r>
        </a:p>
      </dsp:txBody>
      <dsp:txXfrm>
        <a:off x="8463885" y="4021418"/>
        <a:ext cx="2006226" cy="424243"/>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5A5691-F955-4E86-97C5-5A43C55224EC}" type="datetimeFigureOut">
              <a:rPr lang="en-US" smtClean="0"/>
              <a:t>5/22/2016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0F417C-BA80-464F-8225-F7498C492FD7}" type="slidenum">
              <a:rPr lang="en-US" smtClean="0"/>
              <a:t>‹#›</a:t>
            </a:fld>
            <a:endParaRPr lang="en-US"/>
          </a:p>
        </p:txBody>
      </p:sp>
    </p:spTree>
    <p:extLst>
      <p:ext uri="{BB962C8B-B14F-4D97-AF65-F5344CB8AC3E}">
        <p14:creationId xmlns:p14="http://schemas.microsoft.com/office/powerpoint/2010/main" val="425771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058" defTabSz="96617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604058" defTabSz="96617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1722C50E-AC3C-4F38-BF72-3EC090A65D52}" type="datetime1">
              <a:rPr lang="en-US" smtClean="0">
                <a:solidFill>
                  <a:prstClr val="black"/>
                </a:solidFill>
                <a:latin typeface="Segoe UI" pitchFamily="34" charset="0"/>
              </a:rPr>
              <a:pPr defTabSz="932742">
                <a:defRPr/>
              </a:pPr>
              <a:t>5/22/2016</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583929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0EA3F1-C3DD-4000-B087-5B2C41B1438A}" type="slidenum">
              <a:rPr lang="en-US"/>
              <a:t>29</a:t>
            </a:fld>
            <a:endParaRPr lang="en-US"/>
          </a:p>
        </p:txBody>
      </p:sp>
    </p:spTree>
    <p:extLst>
      <p:ext uri="{BB962C8B-B14F-4D97-AF65-F5344CB8AC3E}">
        <p14:creationId xmlns:p14="http://schemas.microsoft.com/office/powerpoint/2010/main" val="3249268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F340CB-9DBE-4C49-ADA6-3D95BC1EB3EA}" type="slidenum">
              <a:rPr lang="en-US" smtClean="0"/>
              <a:t>31</a:t>
            </a:fld>
            <a:endParaRPr lang="en-US"/>
          </a:p>
        </p:txBody>
      </p:sp>
    </p:spTree>
    <p:extLst>
      <p:ext uri="{BB962C8B-B14F-4D97-AF65-F5344CB8AC3E}">
        <p14:creationId xmlns:p14="http://schemas.microsoft.com/office/powerpoint/2010/main" val="3205889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058" defTabSz="96617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604058" defTabSz="96617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1722C50E-AC3C-4F38-BF72-3EC090A65D52}" type="datetime1">
              <a:rPr lang="en-US" smtClean="0">
                <a:solidFill>
                  <a:prstClr val="black"/>
                </a:solidFill>
                <a:latin typeface="Segoe UI" pitchFamily="34" charset="0"/>
              </a:rPr>
              <a:pPr defTabSz="932742">
                <a:defRPr/>
              </a:pPr>
              <a:t>5/22/2016</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33</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673336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71235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5/22/2016 5:37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025691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F7A7DC3-9E96-490E-A16C-41788F46812A}" type="datetimeFigureOut">
              <a:rPr lang="en-US" smtClean="0"/>
              <a:t>5/22/2016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6782B9-FB9B-488D-AFE7-8E2A5A1E8CA1}" type="slidenum">
              <a:rPr lang="en-US" smtClean="0"/>
              <a:t>‹#›</a:t>
            </a:fld>
            <a:endParaRPr lang="en-US"/>
          </a:p>
        </p:txBody>
      </p:sp>
    </p:spTree>
    <p:extLst>
      <p:ext uri="{BB962C8B-B14F-4D97-AF65-F5344CB8AC3E}">
        <p14:creationId xmlns:p14="http://schemas.microsoft.com/office/powerpoint/2010/main" val="766742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7A7DC3-9E96-490E-A16C-41788F46812A}" type="datetimeFigureOut">
              <a:rPr lang="en-US" smtClean="0"/>
              <a:t>5/22/2016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6782B9-FB9B-488D-AFE7-8E2A5A1E8CA1}" type="slidenum">
              <a:rPr lang="en-US" smtClean="0"/>
              <a:t>‹#›</a:t>
            </a:fld>
            <a:endParaRPr lang="en-US"/>
          </a:p>
        </p:txBody>
      </p:sp>
    </p:spTree>
    <p:extLst>
      <p:ext uri="{BB962C8B-B14F-4D97-AF65-F5344CB8AC3E}">
        <p14:creationId xmlns:p14="http://schemas.microsoft.com/office/powerpoint/2010/main" val="5306792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87042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3827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9096608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816281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07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6758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89152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6278489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589392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465999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7A7DC3-9E96-490E-A16C-41788F46812A}" type="datetimeFigureOut">
              <a:rPr lang="en-US" smtClean="0"/>
              <a:t>5/22/2016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6782B9-FB9B-488D-AFE7-8E2A5A1E8CA1}" type="slidenum">
              <a:rPr lang="en-US" smtClean="0"/>
              <a:t>‹#›</a:t>
            </a:fld>
            <a:endParaRPr lang="en-US"/>
          </a:p>
        </p:txBody>
      </p:sp>
    </p:spTree>
    <p:extLst>
      <p:ext uri="{BB962C8B-B14F-4D97-AF65-F5344CB8AC3E}">
        <p14:creationId xmlns:p14="http://schemas.microsoft.com/office/powerpoint/2010/main" val="42294068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cxnSp>
        <p:nvCxnSpPr>
          <p:cNvPr id="18" name="Straight Connector 17"/>
          <p:cNvCxnSpPr>
            <a:cxnSpLocks noChangeShapeType="1"/>
          </p:cNvCxnSpPr>
          <p:nvPr/>
        </p:nvCxnSpPr>
        <p:spPr bwMode="auto">
          <a:xfrm>
            <a:off x="609600" y="6172200"/>
            <a:ext cx="10972800" cy="0"/>
          </a:xfrm>
          <a:prstGeom prst="line">
            <a:avLst/>
          </a:prstGeom>
          <a:noFill/>
          <a:ln w="9525">
            <a:solidFill>
              <a:srgbClr val="AAAAAA"/>
            </a:solidFill>
            <a:round/>
            <a:headEnd/>
            <a:tailEnd/>
          </a:ln>
        </p:spPr>
      </p:cxnSp>
      <p:sp>
        <p:nvSpPr>
          <p:cNvPr id="10" name="Title 1"/>
          <p:cNvSpPr>
            <a:spLocks noGrp="1"/>
          </p:cNvSpPr>
          <p:nvPr>
            <p:ph type="title"/>
          </p:nvPr>
        </p:nvSpPr>
        <p:spPr>
          <a:xfrm>
            <a:off x="567872" y="261563"/>
            <a:ext cx="10985501" cy="853560"/>
          </a:xfrm>
        </p:spPr>
        <p:txBody>
          <a:bodyPr wrap="square" anchor="t"/>
          <a:lstStyle>
            <a:lvl1pPr>
              <a:lnSpc>
                <a:spcPct val="90000"/>
              </a:lnSpc>
              <a:defRPr sz="4800" b="0">
                <a:solidFill>
                  <a:schemeClr val="accent1"/>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9"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400">
                <a:solidFill>
                  <a:srgbClr val="505050"/>
                </a:solidFill>
                <a:latin typeface="Segoe UI" panose="020B0502040204020203" pitchFamily="34" charset="0"/>
                <a:cs typeface="Segoe UI" panose="020B0502040204020203" pitchFamily="34" charset="0"/>
              </a:defRPr>
            </a:lvl1pPr>
          </a:lstStyle>
          <a:p>
            <a:r>
              <a:rPr lang="en-US" dirty="0"/>
              <a:t>April 14, 2016</a:t>
            </a:r>
          </a:p>
        </p:txBody>
      </p:sp>
      <p:sp>
        <p:nvSpPr>
          <p:cNvPr id="11"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400">
                <a:solidFill>
                  <a:srgbClr val="505050"/>
                </a:solidFill>
                <a:latin typeface="Segoe UI" panose="020B0502040204020203" pitchFamily="34" charset="0"/>
                <a:cs typeface="Segoe UI" panose="020B0502040204020203" pitchFamily="34" charset="0"/>
              </a:defRPr>
            </a:lvl1pPr>
          </a:lstStyle>
          <a:p>
            <a:pPr fontAlgn="base">
              <a:spcBef>
                <a:spcPct val="0"/>
              </a:spcBef>
              <a:spcAft>
                <a:spcPct val="0"/>
              </a:spcAft>
            </a:pPr>
            <a:r>
              <a:rPr lang="en-US"/>
              <a:t>MS / Dell Confidential</a:t>
            </a:r>
            <a:endParaRPr lang="en-US" dirty="0"/>
          </a:p>
        </p:txBody>
      </p:sp>
    </p:spTree>
    <p:extLst>
      <p:ext uri="{BB962C8B-B14F-4D97-AF65-F5344CB8AC3E}">
        <p14:creationId xmlns:p14="http://schemas.microsoft.com/office/powerpoint/2010/main" val="3160697878"/>
      </p:ext>
    </p:extLst>
  </p:cSld>
  <p:clrMapOvr>
    <a:masterClrMapping/>
  </p:clrMapOvr>
  <p:transition spd="med">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sole Standard">
    <p:spTree>
      <p:nvGrpSpPr>
        <p:cNvPr id="1" name=""/>
        <p:cNvGrpSpPr/>
        <p:nvPr/>
      </p:nvGrpSpPr>
      <p:grpSpPr>
        <a:xfrm>
          <a:off x="0" y="0"/>
          <a:ext cx="0" cy="0"/>
          <a:chOff x="0" y="0"/>
          <a:chExt cx="0" cy="0"/>
        </a:xfrm>
      </p:grpSpPr>
      <p:sp>
        <p:nvSpPr>
          <p:cNvPr id="3" name="Inhaltsplatzhalter 2"/>
          <p:cNvSpPr>
            <a:spLocks noGrp="1"/>
          </p:cNvSpPr>
          <p:nvPr>
            <p:ph idx="1"/>
          </p:nvPr>
        </p:nvSpPr>
        <p:spPr>
          <a:xfrm>
            <a:off x="335360" y="1916832"/>
            <a:ext cx="11521280" cy="4392488"/>
          </a:xfrm>
        </p:spPr>
        <p:txBody>
          <a:bodyPr/>
          <a:lstStyle>
            <a:lvl1pPr>
              <a:tabLst>
                <a:tab pos="355600" algn="l"/>
                <a:tab pos="723900" algn="l"/>
                <a:tab pos="1168400" algn="l"/>
                <a:tab pos="1612900" algn="l"/>
                <a:tab pos="2057400" algn="l"/>
              </a:tabLst>
              <a:defRPr sz="2800">
                <a:effectLst>
                  <a:outerShdw blurRad="50800" dist="38100" dir="2700000" algn="tl" rotWithShape="0">
                    <a:prstClr val="black">
                      <a:alpha val="40000"/>
                    </a:prstClr>
                  </a:outerShdw>
                </a:effectLst>
              </a:defRPr>
            </a:lvl1pPr>
            <a:lvl2pPr marL="742950" indent="-285750" defTabSz="444500">
              <a:buFont typeface="Arial" pitchFamily="34" charset="0"/>
              <a:buChar char="•"/>
              <a:tabLst>
                <a:tab pos="355600" algn="l"/>
                <a:tab pos="762000" algn="l"/>
                <a:tab pos="1168400" algn="l"/>
                <a:tab pos="1612900" algn="l"/>
                <a:tab pos="2057400" algn="l"/>
              </a:tabLst>
              <a:defRPr sz="2400">
                <a:effectLst>
                  <a:outerShdw blurRad="50800" dist="38100" dir="2700000" algn="tl" rotWithShape="0">
                    <a:prstClr val="black">
                      <a:alpha val="40000"/>
                    </a:prstClr>
                  </a:outerShdw>
                </a:effectLst>
              </a:defRPr>
            </a:lvl2pPr>
            <a:lvl3pPr marL="1143000" indent="-228600">
              <a:buFont typeface="Arial" pitchFamily="34" charset="0"/>
              <a:buChar char="•"/>
              <a:tabLst>
                <a:tab pos="355600" algn="l"/>
                <a:tab pos="723900" algn="l"/>
                <a:tab pos="1168400" algn="l"/>
                <a:tab pos="1612900" algn="l"/>
                <a:tab pos="2057400" algn="l"/>
              </a:tabLst>
              <a:defRPr sz="2400">
                <a:effectLst>
                  <a:outerShdw blurRad="50800" dist="38100" dir="2700000" algn="tl" rotWithShape="0">
                    <a:prstClr val="black">
                      <a:alpha val="40000"/>
                    </a:prstClr>
                  </a:outerShdw>
                </a:effectLst>
              </a:defRPr>
            </a:lvl3pPr>
            <a:lvl4pPr marL="1600200" indent="-228600">
              <a:buFont typeface="Arial" pitchFamily="34" charset="0"/>
              <a:buChar char="•"/>
              <a:tabLst>
                <a:tab pos="355600" algn="l"/>
                <a:tab pos="723900" algn="l"/>
                <a:tab pos="1168400" algn="l"/>
                <a:tab pos="1612900" algn="l"/>
                <a:tab pos="2057400" algn="l"/>
              </a:tabLst>
              <a:defRPr sz="2400">
                <a:effectLst>
                  <a:outerShdw blurRad="50800" dist="38100" dir="2700000" algn="tl" rotWithShape="0">
                    <a:prstClr val="black">
                      <a:alpha val="40000"/>
                    </a:prstClr>
                  </a:outerShdw>
                </a:effectLst>
              </a:defRPr>
            </a:lvl4pPr>
            <a:lvl5pPr marL="2057400" indent="-228600">
              <a:buFont typeface="Arial" pitchFamily="34" charset="0"/>
              <a:buChar char="•"/>
              <a:tabLst>
                <a:tab pos="355600" algn="l"/>
                <a:tab pos="723900" algn="l"/>
                <a:tab pos="1168400" algn="l"/>
                <a:tab pos="1612900" algn="l"/>
                <a:tab pos="2057400" algn="l"/>
              </a:tabLst>
              <a:defRPr sz="2400">
                <a:effectLst>
                  <a:outerShdw blurRad="50800" dist="38100" dir="2700000" algn="tl" rotWithShape="0">
                    <a:prstClr val="black">
                      <a:alpha val="40000"/>
                    </a:prstClr>
                  </a:outerShdw>
                </a:effect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Titel 1"/>
          <p:cNvSpPr>
            <a:spLocks noGrp="1"/>
          </p:cNvSpPr>
          <p:nvPr>
            <p:ph type="title" hasCustomPrompt="1"/>
          </p:nvPr>
        </p:nvSpPr>
        <p:spPr>
          <a:xfrm>
            <a:off x="0" y="476672"/>
            <a:ext cx="12192000" cy="792088"/>
          </a:xfrm>
          <a:prstGeom prst="rect">
            <a:avLst/>
          </a:prstGeom>
          <a:solidFill>
            <a:srgbClr val="008080"/>
          </a:solidFill>
        </p:spPr>
        <p:txBody>
          <a:bodyPr lIns="360000" anchor="ctr"/>
          <a:lstStyle>
            <a:lvl1pPr algn="l">
              <a:defRPr sz="3600" b="0">
                <a:solidFill>
                  <a:srgbClr val="FFFF00"/>
                </a:solidFill>
                <a:effectLst>
                  <a:outerShdw blurRad="50800" dist="38100" dir="2700000" algn="tl" rotWithShape="0">
                    <a:prstClr val="black">
                      <a:alpha val="40000"/>
                    </a:prstClr>
                  </a:outerShdw>
                </a:effectLst>
                <a:latin typeface="Ubuntu Mono" panose="020B0509030602030204" pitchFamily="49" charset="0"/>
                <a:cs typeface="Ubuntu Mono" panose="020B0509030602030204" pitchFamily="49" charset="0"/>
              </a:defRPr>
            </a:lvl1pPr>
          </a:lstStyle>
          <a:p>
            <a:r>
              <a:rPr lang="de-DE" dirty="0"/>
              <a:t>Slide Headline</a:t>
            </a:r>
          </a:p>
        </p:txBody>
      </p:sp>
    </p:spTree>
    <p:extLst>
      <p:ext uri="{BB962C8B-B14F-4D97-AF65-F5344CB8AC3E}">
        <p14:creationId xmlns:p14="http://schemas.microsoft.com/office/powerpoint/2010/main" val="342173938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70670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92514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090051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622786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175875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6395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7A7DC3-9E96-490E-A16C-41788F46812A}" type="datetimeFigureOut">
              <a:rPr lang="en-US" smtClean="0"/>
              <a:t>5/22/2016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6782B9-FB9B-488D-AFE7-8E2A5A1E8CA1}" type="slidenum">
              <a:rPr lang="en-US" smtClean="0"/>
              <a:t>‹#›</a:t>
            </a:fld>
            <a:endParaRPr lang="en-US"/>
          </a:p>
        </p:txBody>
      </p:sp>
    </p:spTree>
    <p:extLst>
      <p:ext uri="{BB962C8B-B14F-4D97-AF65-F5344CB8AC3E}">
        <p14:creationId xmlns:p14="http://schemas.microsoft.com/office/powerpoint/2010/main" val="651613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630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9805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08938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945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39936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1326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6456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02124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52335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00177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F7A7DC3-9E96-490E-A16C-41788F46812A}" type="datetimeFigureOut">
              <a:rPr lang="en-US" smtClean="0"/>
              <a:t>5/22/2016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6782B9-FB9B-488D-AFE7-8E2A5A1E8CA1}" type="slidenum">
              <a:rPr lang="en-US" smtClean="0"/>
              <a:t>‹#›</a:t>
            </a:fld>
            <a:endParaRPr lang="en-US"/>
          </a:p>
        </p:txBody>
      </p:sp>
    </p:spTree>
    <p:extLst>
      <p:ext uri="{BB962C8B-B14F-4D97-AF65-F5344CB8AC3E}">
        <p14:creationId xmlns:p14="http://schemas.microsoft.com/office/powerpoint/2010/main" val="34329374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5430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9049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36705337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245338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9655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4349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953413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5207688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346100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076766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F7A7DC3-9E96-490E-A16C-41788F46812A}" type="datetimeFigureOut">
              <a:rPr lang="en-US" smtClean="0"/>
              <a:t>5/22/2016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782B9-FB9B-488D-AFE7-8E2A5A1E8CA1}" type="slidenum">
              <a:rPr lang="en-US" smtClean="0"/>
              <a:t>‹#›</a:t>
            </a:fld>
            <a:endParaRPr lang="en-US"/>
          </a:p>
        </p:txBody>
      </p:sp>
    </p:spTree>
    <p:extLst>
      <p:ext uri="{BB962C8B-B14F-4D97-AF65-F5344CB8AC3E}">
        <p14:creationId xmlns:p14="http://schemas.microsoft.com/office/powerpoint/2010/main" val="39912078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94578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819171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861590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9282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524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6270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2787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33351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1710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19680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F7A7DC3-9E96-490E-A16C-41788F46812A}" type="datetimeFigureOut">
              <a:rPr lang="en-US" smtClean="0"/>
              <a:t>5/22/2016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6782B9-FB9B-488D-AFE7-8E2A5A1E8CA1}" type="slidenum">
              <a:rPr lang="en-US" smtClean="0"/>
              <a:t>‹#›</a:t>
            </a:fld>
            <a:endParaRPr lang="en-US"/>
          </a:p>
        </p:txBody>
      </p:sp>
    </p:spTree>
    <p:extLst>
      <p:ext uri="{BB962C8B-B14F-4D97-AF65-F5344CB8AC3E}">
        <p14:creationId xmlns:p14="http://schemas.microsoft.com/office/powerpoint/2010/main" val="10810515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36998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918420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05068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39832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1407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26326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9428559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42517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9430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734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F7A7DC3-9E96-490E-A16C-41788F46812A}" type="datetimeFigureOut">
              <a:rPr lang="en-US" smtClean="0"/>
              <a:t>5/22/2016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6782B9-FB9B-488D-AFE7-8E2A5A1E8CA1}" type="slidenum">
              <a:rPr lang="en-US" smtClean="0"/>
              <a:t>‹#›</a:t>
            </a:fld>
            <a:endParaRPr lang="en-US"/>
          </a:p>
        </p:txBody>
      </p:sp>
    </p:spTree>
    <p:extLst>
      <p:ext uri="{BB962C8B-B14F-4D97-AF65-F5344CB8AC3E}">
        <p14:creationId xmlns:p14="http://schemas.microsoft.com/office/powerpoint/2010/main" val="8496356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458029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7976140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14160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954049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3" y="5912754"/>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1" y="649719"/>
            <a:ext cx="10255939" cy="5104275"/>
          </a:xfrm>
          <a:prstGeom prst="rect">
            <a:avLst/>
          </a:prstGeom>
        </p:spPr>
      </p:pic>
    </p:spTree>
    <p:extLst>
      <p:ext uri="{BB962C8B-B14F-4D97-AF65-F5344CB8AC3E}">
        <p14:creationId xmlns:p14="http://schemas.microsoft.com/office/powerpoint/2010/main" val="2493763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7" y="1366953"/>
            <a:ext cx="7231699" cy="3599141"/>
          </a:xfrm>
          <a:prstGeom prst="rect">
            <a:avLst/>
          </a:prstGeom>
        </p:spPr>
      </p:pic>
    </p:spTree>
    <p:extLst>
      <p:ext uri="{BB962C8B-B14F-4D97-AF65-F5344CB8AC3E}">
        <p14:creationId xmlns:p14="http://schemas.microsoft.com/office/powerpoint/2010/main" val="1271402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8113" y="918682"/>
            <a:ext cx="4015940" cy="5020636"/>
          </a:xfrm>
          <a:prstGeom prst="rect">
            <a:avLst/>
          </a:prstGeom>
        </p:spPr>
      </p:pic>
    </p:spTree>
    <p:extLst>
      <p:ext uri="{BB962C8B-B14F-4D97-AF65-F5344CB8AC3E}">
        <p14:creationId xmlns:p14="http://schemas.microsoft.com/office/powerpoint/2010/main" val="27025134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13132" y="1058430"/>
            <a:ext cx="5602655" cy="5799571"/>
          </a:xfrm>
          <a:prstGeom prst="rect">
            <a:avLst/>
          </a:prstGeom>
        </p:spPr>
      </p:pic>
    </p:spTree>
    <p:extLst>
      <p:ext uri="{BB962C8B-B14F-4D97-AF65-F5344CB8AC3E}">
        <p14:creationId xmlns:p14="http://schemas.microsoft.com/office/powerpoint/2010/main" val="1557116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938761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55864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7A7DC3-9E96-490E-A16C-41788F46812A}" type="datetimeFigureOut">
              <a:rPr lang="en-US" smtClean="0"/>
              <a:t>5/22/2016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6782B9-FB9B-488D-AFE7-8E2A5A1E8CA1}" type="slidenum">
              <a:rPr lang="en-US" smtClean="0"/>
              <a:t>‹#›</a:t>
            </a:fld>
            <a:endParaRPr lang="en-US"/>
          </a:p>
        </p:txBody>
      </p:sp>
    </p:spTree>
    <p:extLst>
      <p:ext uri="{BB962C8B-B14F-4D97-AF65-F5344CB8AC3E}">
        <p14:creationId xmlns:p14="http://schemas.microsoft.com/office/powerpoint/2010/main" val="12162210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82299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635006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619798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226995277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35049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2589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2083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70172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7146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77251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F7A7DC3-9E96-490E-A16C-41788F46812A}" type="datetimeFigureOut">
              <a:rPr lang="en-US" smtClean="0"/>
              <a:t>5/22/2016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782B9-FB9B-488D-AFE7-8E2A5A1E8CA1}" type="slidenum">
              <a:rPr lang="en-US" smtClean="0"/>
              <a:t>‹#›</a:t>
            </a:fld>
            <a:endParaRPr lang="en-US"/>
          </a:p>
        </p:txBody>
      </p:sp>
    </p:spTree>
    <p:extLst>
      <p:ext uri="{BB962C8B-B14F-4D97-AF65-F5344CB8AC3E}">
        <p14:creationId xmlns:p14="http://schemas.microsoft.com/office/powerpoint/2010/main" val="86263667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2154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18554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63624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1048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22690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8952623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65292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536203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171933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8966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F7A7DC3-9E96-490E-A16C-41788F46812A}" type="datetimeFigureOut">
              <a:rPr lang="en-US" smtClean="0"/>
              <a:t>5/22/2016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782B9-FB9B-488D-AFE7-8E2A5A1E8CA1}" type="slidenum">
              <a:rPr lang="en-US" smtClean="0"/>
              <a:t>‹#›</a:t>
            </a:fld>
            <a:endParaRPr lang="en-US"/>
          </a:p>
        </p:txBody>
      </p:sp>
    </p:spTree>
    <p:extLst>
      <p:ext uri="{BB962C8B-B14F-4D97-AF65-F5344CB8AC3E}">
        <p14:creationId xmlns:p14="http://schemas.microsoft.com/office/powerpoint/2010/main" val="120621794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20281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7752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1313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891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70820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49575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784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43511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3038094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47401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theme" Target="../theme/theme3.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image" Target="../media/image5.png"/><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theme" Target="../theme/theme4.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theme" Target="../theme/theme5.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7A7DC3-9E96-490E-A16C-41788F46812A}" type="datetimeFigureOut">
              <a:rPr lang="en-US" smtClean="0"/>
              <a:t>5/22/2016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6782B9-FB9B-488D-AFE7-8E2A5A1E8CA1}" type="slidenum">
              <a:rPr lang="en-US" smtClean="0"/>
              <a:t>‹#›</a:t>
            </a:fld>
            <a:endParaRPr lang="en-US"/>
          </a:p>
        </p:txBody>
      </p:sp>
    </p:spTree>
    <p:extLst>
      <p:ext uri="{BB962C8B-B14F-4D97-AF65-F5344CB8AC3E}">
        <p14:creationId xmlns:p14="http://schemas.microsoft.com/office/powerpoint/2010/main" val="4909973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3543005959"/>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15847985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49062019"/>
      </p:ext>
    </p:extLst>
  </p:cSld>
  <p:clrMap bg1="dk1" tx1="lt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719587600"/>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allery.technet.microsoft.com/scriptcenter/DSC-Resource-Kit-All-c449312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msdn.microsoft.com/en-us/powershell/dsc/overview"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91.xml"/></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9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s://gallery.technet.microsoft.com/Just-Enough-Administration-6b5ad370"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4.xml"/><Relationship Id="rId4" Type="http://schemas.openxmlformats.org/officeDocument/2006/relationships/chart" Target="../charts/chart3.xml"/></Relationships>
</file>

<file path=ppt/slides/_rels/slide4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74.xml"/><Relationship Id="rId4" Type="http://schemas.openxmlformats.org/officeDocument/2006/relationships/chart" Target="../charts/char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74.xml"/><Relationship Id="rId4" Type="http://schemas.openxmlformats.org/officeDocument/2006/relationships/chart" Target="../charts/chart9.xml"/></Relationships>
</file>

<file path=ppt/slides/_rels/slide5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74.xml"/><Relationship Id="rId4" Type="http://schemas.openxmlformats.org/officeDocument/2006/relationships/chart" Target="../charts/char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2"/>
          <a:srcRect t="23469"/>
          <a:stretch/>
        </p:blipFill>
        <p:spPr>
          <a:xfrm>
            <a:off x="20" y="10"/>
            <a:ext cx="12191980" cy="4571990"/>
          </a:xfrm>
          <a:prstGeom prst="rect">
            <a:avLst/>
          </a:prstGeom>
        </p:spPr>
      </p:pic>
      <p:cxnSp>
        <p:nvCxnSpPr>
          <p:cNvPr id="18" name="Straight Connector 17"/>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433136" y="5091762"/>
            <a:ext cx="7834193" cy="1264588"/>
          </a:xfrm>
        </p:spPr>
        <p:txBody>
          <a:bodyPr anchor="ctr">
            <a:noAutofit/>
          </a:bodyPr>
          <a:lstStyle/>
          <a:p>
            <a:pPr algn="r">
              <a:lnSpc>
                <a:spcPct val="70000"/>
              </a:lnSpc>
            </a:pPr>
            <a:r>
              <a:rPr lang="en-US" sz="5100"/>
              <a:t>The </a:t>
            </a:r>
            <a:r>
              <a:rPr lang="en-US" sz="5100" err="1"/>
              <a:t>DevOpsification</a:t>
            </a:r>
            <a:r>
              <a:rPr lang="en-US" sz="5100"/>
              <a:t> of Windows Server</a:t>
            </a:r>
          </a:p>
        </p:txBody>
      </p:sp>
      <p:sp>
        <p:nvSpPr>
          <p:cNvPr id="3" name="Subtitle 2"/>
          <p:cNvSpPr>
            <a:spLocks noGrp="1"/>
          </p:cNvSpPr>
          <p:nvPr>
            <p:ph type="subTitle" idx="1"/>
          </p:nvPr>
        </p:nvSpPr>
        <p:spPr>
          <a:xfrm>
            <a:off x="8499107" y="5091763"/>
            <a:ext cx="2974207" cy="1264587"/>
          </a:xfrm>
        </p:spPr>
        <p:txBody>
          <a:bodyPr anchor="ctr">
            <a:noAutofit/>
          </a:bodyPr>
          <a:lstStyle/>
          <a:p>
            <a:pPr algn="l">
              <a:lnSpc>
                <a:spcPct val="80000"/>
              </a:lnSpc>
            </a:pPr>
            <a:r>
              <a:rPr lang="en-US" sz="2000" dirty="0"/>
              <a:t>Jeffrey Snover</a:t>
            </a:r>
            <a:br>
              <a:rPr lang="en-US" sz="2000" dirty="0"/>
            </a:br>
            <a:r>
              <a:rPr lang="en-US" sz="2000" dirty="0"/>
              <a:t>Microsoft Technical Fellow</a:t>
            </a:r>
          </a:p>
          <a:p>
            <a:pPr algn="l">
              <a:lnSpc>
                <a:spcPct val="80000"/>
              </a:lnSpc>
            </a:pPr>
            <a:r>
              <a:rPr lang="en-US" sz="2000" dirty="0"/>
              <a:t>Chief Architect Enterprise Cloud Group</a:t>
            </a:r>
          </a:p>
          <a:p>
            <a:pPr algn="l">
              <a:lnSpc>
                <a:spcPct val="80000"/>
              </a:lnSpc>
            </a:pPr>
            <a:r>
              <a:rPr lang="en-US" sz="2000" dirty="0"/>
              <a:t>@JSNOVER</a:t>
            </a:r>
          </a:p>
        </p:txBody>
      </p:sp>
    </p:spTree>
    <p:extLst>
      <p:ext uri="{BB962C8B-B14F-4D97-AF65-F5344CB8AC3E}">
        <p14:creationId xmlns:p14="http://schemas.microsoft.com/office/powerpoint/2010/main" val="60659696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135" y="476778"/>
            <a:ext cx="7212450" cy="59206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30880" y="4272509"/>
            <a:ext cx="365760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452" y="476778"/>
            <a:ext cx="3864383" cy="592065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18215" y="1116858"/>
            <a:ext cx="5956353" cy="3038947"/>
          </a:xfrm>
        </p:spPr>
        <p:txBody>
          <a:bodyPr vert="horz" lIns="91440" tIns="45720" rIns="91440" bIns="45720" rtlCol="0" anchor="b">
            <a:noAutofit/>
          </a:bodyPr>
          <a:lstStyle/>
          <a:p>
            <a:pPr algn="r">
              <a:lnSpc>
                <a:spcPct val="70000"/>
              </a:lnSpc>
            </a:pPr>
            <a:r>
              <a:rPr lang="en-US" sz="6100">
                <a:solidFill>
                  <a:srgbClr val="FFFFFF"/>
                </a:solidFill>
              </a:rPr>
              <a:t>Windows Server 2016 resolves the interface between devs and ops</a:t>
            </a:r>
          </a:p>
        </p:txBody>
      </p:sp>
    </p:spTree>
    <p:extLst>
      <p:ext uri="{BB962C8B-B14F-4D97-AF65-F5344CB8AC3E}">
        <p14:creationId xmlns:p14="http://schemas.microsoft.com/office/powerpoint/2010/main" val="46226789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16815" r="9091" b="7984"/>
          <a:stretch/>
        </p:blipFill>
        <p:spPr>
          <a:xfrm>
            <a:off x="-23516" y="10"/>
            <a:ext cx="12191980" cy="6857990"/>
          </a:xfrm>
          <a:prstGeom prst="rect">
            <a:avLst/>
          </a:prstGeom>
        </p:spPr>
      </p:pic>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594805" y="640263"/>
            <a:ext cx="5221266" cy="1344975"/>
          </a:xfrm>
        </p:spPr>
        <p:txBody>
          <a:bodyPr>
            <a:noAutofit/>
          </a:bodyPr>
          <a:lstStyle/>
          <a:p>
            <a:pPr>
              <a:lnSpc>
                <a:spcPct val="70000"/>
              </a:lnSpc>
            </a:pPr>
            <a:r>
              <a:rPr lang="en-US" sz="2800" dirty="0"/>
              <a:t>Windows Server has been silent </a:t>
            </a:r>
            <a:br>
              <a:rPr lang="en-US" sz="2800" dirty="0"/>
            </a:br>
            <a:r>
              <a:rPr lang="en-US" sz="2800" dirty="0"/>
              <a:t>on the interface </a:t>
            </a:r>
            <a:br>
              <a:rPr lang="en-US" sz="2800" dirty="0"/>
            </a:br>
            <a:r>
              <a:rPr lang="en-US" sz="2800" dirty="0"/>
              <a:t>between </a:t>
            </a:r>
            <a:r>
              <a:rPr lang="en-US" sz="2800" dirty="0" err="1"/>
              <a:t>Devs</a:t>
            </a:r>
            <a:r>
              <a:rPr lang="en-US" sz="2800" dirty="0"/>
              <a:t> and Ops</a:t>
            </a:r>
            <a:br>
              <a:rPr lang="en-US" sz="2800" dirty="0"/>
            </a:br>
            <a:endParaRPr lang="en-US" sz="2800" dirty="0"/>
          </a:p>
        </p:txBody>
      </p:sp>
      <p:sp>
        <p:nvSpPr>
          <p:cNvPr id="6" name="Content Placeholder 5"/>
          <p:cNvSpPr>
            <a:spLocks noGrp="1"/>
          </p:cNvSpPr>
          <p:nvPr>
            <p:ph idx="1"/>
          </p:nvPr>
        </p:nvSpPr>
        <p:spPr>
          <a:xfrm>
            <a:off x="594110" y="2121763"/>
            <a:ext cx="5235490" cy="3773010"/>
          </a:xfrm>
        </p:spPr>
        <p:txBody>
          <a:bodyPr>
            <a:normAutofit/>
          </a:bodyPr>
          <a:lstStyle/>
          <a:p>
            <a:pPr marL="278995" lvl="1" indent="-336145"/>
            <a:r>
              <a:rPr lang="en-US" dirty="0"/>
              <a:t>No architecture</a:t>
            </a:r>
          </a:p>
          <a:p>
            <a:pPr marL="278995" lvl="1" indent="-336145"/>
            <a:r>
              <a:rPr lang="en-US" dirty="0"/>
              <a:t>1,000 blossoms bloomed</a:t>
            </a:r>
          </a:p>
          <a:p>
            <a:endParaRPr lang="en-US" sz="2400" dirty="0"/>
          </a:p>
        </p:txBody>
      </p:sp>
    </p:spTree>
    <p:extLst>
      <p:ext uri="{BB962C8B-B14F-4D97-AF65-F5344CB8AC3E}">
        <p14:creationId xmlns:p14="http://schemas.microsoft.com/office/powerpoint/2010/main" val="417993335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1,000 conflicts also bloomed</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850" y="1561643"/>
            <a:ext cx="7410449" cy="5296357"/>
          </a:xfrm>
        </p:spPr>
      </p:pic>
    </p:spTree>
    <p:extLst>
      <p:ext uri="{BB962C8B-B14F-4D97-AF65-F5344CB8AC3E}">
        <p14:creationId xmlns:p14="http://schemas.microsoft.com/office/powerpoint/2010/main" val="20670313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134677" y="303591"/>
            <a:ext cx="573559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632" y="787907"/>
            <a:ext cx="5126736" cy="5126736"/>
          </a:xfrm>
          <a:prstGeom prst="rect">
            <a:avLst/>
          </a:prstGeom>
        </p:spPr>
      </p:pic>
      <p:sp>
        <p:nvSpPr>
          <p:cNvPr id="2" name="Title 1"/>
          <p:cNvSpPr>
            <a:spLocks noGrp="1"/>
          </p:cNvSpPr>
          <p:nvPr>
            <p:ph type="title"/>
          </p:nvPr>
        </p:nvSpPr>
        <p:spPr>
          <a:xfrm>
            <a:off x="6392598" y="640263"/>
            <a:ext cx="5221266" cy="1344975"/>
          </a:xfrm>
        </p:spPr>
        <p:txBody>
          <a:bodyPr>
            <a:normAutofit/>
          </a:bodyPr>
          <a:lstStyle/>
          <a:p>
            <a:pPr algn="ctr"/>
            <a:r>
              <a:rPr lang="en-US" sz="4000"/>
              <a:t>WS2016 resolves that interface </a:t>
            </a:r>
          </a:p>
        </p:txBody>
      </p:sp>
      <p:sp>
        <p:nvSpPr>
          <p:cNvPr id="3" name="Content Placeholder 2"/>
          <p:cNvSpPr>
            <a:spLocks noGrp="1"/>
          </p:cNvSpPr>
          <p:nvPr>
            <p:ph idx="1"/>
          </p:nvPr>
        </p:nvSpPr>
        <p:spPr>
          <a:xfrm>
            <a:off x="6391903" y="2121763"/>
            <a:ext cx="5235490" cy="3773010"/>
          </a:xfrm>
        </p:spPr>
        <p:txBody>
          <a:bodyPr>
            <a:normAutofit/>
          </a:bodyPr>
          <a:lstStyle/>
          <a:p>
            <a:pPr marL="278995" lvl="1" indent="-336145"/>
            <a:r>
              <a:rPr lang="en-US" sz="2000"/>
              <a:t>Traditional ops model</a:t>
            </a:r>
          </a:p>
          <a:p>
            <a:pPr marL="278995" lvl="1" indent="-336145"/>
            <a:r>
              <a:rPr lang="en-US" sz="2000"/>
              <a:t>Emerging ops model using Containers</a:t>
            </a:r>
          </a:p>
          <a:p>
            <a:endParaRPr lang="en-US" sz="2000"/>
          </a:p>
        </p:txBody>
      </p:sp>
    </p:spTree>
    <p:extLst>
      <p:ext uri="{BB962C8B-B14F-4D97-AF65-F5344CB8AC3E}">
        <p14:creationId xmlns:p14="http://schemas.microsoft.com/office/powerpoint/2010/main" val="40961261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accent3">
              <a:lumMod val="75000"/>
            </a:schemeClr>
          </a:solidFill>
          <a:effectLst/>
        </p:spPr>
      </p:sp>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671" y="2600325"/>
            <a:ext cx="6405753" cy="2651200"/>
          </a:xfrm>
        </p:spPr>
        <p:txBody>
          <a:bodyPr vert="horz" lIns="91440" tIns="45720" rIns="91440" bIns="45720" rtlCol="0" anchor="t">
            <a:normAutofit/>
          </a:bodyPr>
          <a:lstStyle/>
          <a:p>
            <a:r>
              <a:rPr lang="en-US" sz="5400" b="1"/>
              <a:t>Why?</a:t>
            </a:r>
          </a:p>
        </p:txBody>
      </p:sp>
    </p:spTree>
    <p:extLst>
      <p:ext uri="{BB962C8B-B14F-4D97-AF65-F5344CB8AC3E}">
        <p14:creationId xmlns:p14="http://schemas.microsoft.com/office/powerpoint/2010/main" val="3833385969"/>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314325" y="-371475"/>
            <a:ext cx="12715875" cy="782002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1"/>
                </a:solidFill>
              </a:rPr>
              <a:t>Evolution of Windows Server</a:t>
            </a:r>
          </a:p>
        </p:txBody>
      </p:sp>
      <p:sp>
        <p:nvSpPr>
          <p:cNvPr id="5" name="Rounded Rectangle 4"/>
          <p:cNvSpPr/>
          <p:nvPr/>
        </p:nvSpPr>
        <p:spPr>
          <a:xfrm>
            <a:off x="2651413" y="1116733"/>
            <a:ext cx="6889174" cy="1003011"/>
          </a:xfrm>
          <a:prstGeom prst="roundRect">
            <a:avLst/>
          </a:prstGeom>
          <a:solidFill>
            <a:schemeClr val="accent1"/>
          </a:solidFill>
          <a:ln w="19050">
            <a:solidFill>
              <a:schemeClr val="bg2"/>
            </a:solidFill>
          </a:ln>
          <a:effectLst/>
        </p:spPr>
        <p:txBody>
          <a:bodyPr wrap="square" rtlCol="0" anchor="ctr">
            <a:normAutofit/>
          </a:bodyPr>
          <a:lstStyle/>
          <a:p>
            <a:pPr algn="ctr">
              <a:lnSpc>
                <a:spcPct val="90000"/>
              </a:lnSpc>
              <a:spcBef>
                <a:spcPts val="100"/>
              </a:spcBef>
              <a:spcAft>
                <a:spcPts val="100"/>
              </a:spcAft>
            </a:pPr>
            <a:r>
              <a:rPr lang="en-US" sz="4400" dirty="0">
                <a:solidFill>
                  <a:schemeClr val="tx2"/>
                </a:solidFill>
                <a:latin typeface="Segoe UI" panose="020B0502040204020203" pitchFamily="34" charset="0"/>
                <a:cs typeface="Segoe UI" panose="020B0502040204020203" pitchFamily="34" charset="0"/>
              </a:rPr>
              <a:t>Server for the Masses</a:t>
            </a:r>
          </a:p>
        </p:txBody>
      </p:sp>
      <p:pic>
        <p:nvPicPr>
          <p:cNvPr id="6" name="Picture 5"/>
          <p:cNvPicPr>
            <a:picLocks noChangeAspect="1"/>
          </p:cNvPicPr>
          <p:nvPr/>
        </p:nvPicPr>
        <p:blipFill>
          <a:blip r:embed="rId2"/>
          <a:stretch>
            <a:fillRect/>
          </a:stretch>
        </p:blipFill>
        <p:spPr>
          <a:xfrm>
            <a:off x="4836812" y="2402657"/>
            <a:ext cx="2447619" cy="2819048"/>
          </a:xfrm>
          <a:prstGeom prst="rect">
            <a:avLst/>
          </a:prstGeom>
        </p:spPr>
      </p:pic>
      <p:sp>
        <p:nvSpPr>
          <p:cNvPr id="7" name="Rounded Rectangle 6"/>
          <p:cNvSpPr/>
          <p:nvPr/>
        </p:nvSpPr>
        <p:spPr>
          <a:xfrm>
            <a:off x="2651413" y="2432964"/>
            <a:ext cx="6889174" cy="1003011"/>
          </a:xfrm>
          <a:prstGeom prst="roundRect">
            <a:avLst/>
          </a:prstGeom>
          <a:solidFill>
            <a:schemeClr val="accent1"/>
          </a:solidFill>
          <a:ln w="19050">
            <a:solidFill>
              <a:schemeClr val="bg2"/>
            </a:solidFill>
          </a:ln>
          <a:effectLst/>
        </p:spPr>
        <p:txBody>
          <a:bodyPr wrap="square" rtlCol="0" anchor="ctr">
            <a:normAutofit/>
          </a:bodyPr>
          <a:lstStyle/>
          <a:p>
            <a:pPr algn="ctr">
              <a:lnSpc>
                <a:spcPct val="90000"/>
              </a:lnSpc>
              <a:spcBef>
                <a:spcPts val="100"/>
              </a:spcBef>
              <a:spcAft>
                <a:spcPts val="100"/>
              </a:spcAft>
            </a:pPr>
            <a:r>
              <a:rPr lang="en-US" sz="4400" dirty="0">
                <a:solidFill>
                  <a:schemeClr val="tx2"/>
                </a:solidFill>
                <a:latin typeface="Segoe UI" panose="020B0502040204020203" pitchFamily="34" charset="0"/>
                <a:cs typeface="Segoe UI" panose="020B0502040204020203" pitchFamily="34" charset="0"/>
              </a:rPr>
              <a:t>Enterprise Servers</a:t>
            </a:r>
          </a:p>
        </p:txBody>
      </p:sp>
      <p:grpSp>
        <p:nvGrpSpPr>
          <p:cNvPr id="8" name="Group 7"/>
          <p:cNvGrpSpPr/>
          <p:nvPr/>
        </p:nvGrpSpPr>
        <p:grpSpPr>
          <a:xfrm>
            <a:off x="2605346" y="3744881"/>
            <a:ext cx="6675204" cy="2590476"/>
            <a:chOff x="2794626" y="2661536"/>
            <a:chExt cx="6675204" cy="2590476"/>
          </a:xfrm>
        </p:grpSpPr>
        <p:pic>
          <p:nvPicPr>
            <p:cNvPr id="9" name="Picture 8"/>
            <p:cNvPicPr>
              <a:picLocks noChangeAspect="1"/>
            </p:cNvPicPr>
            <p:nvPr/>
          </p:nvPicPr>
          <p:blipFill>
            <a:blip r:embed="rId3"/>
            <a:stretch>
              <a:fillRect/>
            </a:stretch>
          </p:blipFill>
          <p:spPr>
            <a:xfrm>
              <a:off x="2794626" y="2661536"/>
              <a:ext cx="2819048" cy="2590476"/>
            </a:xfrm>
            <a:prstGeom prst="rect">
              <a:avLst/>
            </a:prstGeom>
          </p:spPr>
        </p:pic>
        <p:pic>
          <p:nvPicPr>
            <p:cNvPr id="10" name="Picture 9"/>
            <p:cNvPicPr>
              <a:picLocks noChangeAspect="1"/>
            </p:cNvPicPr>
            <p:nvPr/>
          </p:nvPicPr>
          <p:blipFill>
            <a:blip r:embed="rId4"/>
            <a:stretch>
              <a:fillRect/>
            </a:stretch>
          </p:blipFill>
          <p:spPr>
            <a:xfrm>
              <a:off x="6460306" y="2728623"/>
              <a:ext cx="3009524" cy="2295238"/>
            </a:xfrm>
            <a:prstGeom prst="rect">
              <a:avLst/>
            </a:prstGeom>
          </p:spPr>
        </p:pic>
      </p:grpSp>
      <p:sp>
        <p:nvSpPr>
          <p:cNvPr id="11" name="Rounded Rectangle 10"/>
          <p:cNvSpPr/>
          <p:nvPr/>
        </p:nvSpPr>
        <p:spPr>
          <a:xfrm>
            <a:off x="2651413" y="3718886"/>
            <a:ext cx="6889174" cy="1003011"/>
          </a:xfrm>
          <a:prstGeom prst="roundRect">
            <a:avLst/>
          </a:prstGeom>
          <a:solidFill>
            <a:schemeClr val="accent1"/>
          </a:solidFill>
          <a:ln w="19050">
            <a:solidFill>
              <a:schemeClr val="bg2"/>
            </a:solidFill>
          </a:ln>
          <a:effectLst/>
        </p:spPr>
        <p:txBody>
          <a:bodyPr wrap="square" rtlCol="0" anchor="ctr">
            <a:normAutofit/>
          </a:bodyPr>
          <a:lstStyle/>
          <a:p>
            <a:pPr algn="ctr">
              <a:lnSpc>
                <a:spcPct val="90000"/>
              </a:lnSpc>
              <a:spcBef>
                <a:spcPts val="100"/>
              </a:spcBef>
              <a:spcAft>
                <a:spcPts val="100"/>
              </a:spcAft>
            </a:pPr>
            <a:r>
              <a:rPr lang="en-US" sz="4400" dirty="0">
                <a:solidFill>
                  <a:schemeClr val="tx2"/>
                </a:solidFill>
                <a:latin typeface="Segoe UI" panose="020B0502040204020203" pitchFamily="34" charset="0"/>
                <a:cs typeface="Segoe UI" panose="020B0502040204020203" pitchFamily="34" charset="0"/>
              </a:rPr>
              <a:t>Datacenter Servers</a:t>
            </a:r>
          </a:p>
        </p:txBody>
      </p:sp>
      <p:grpSp>
        <p:nvGrpSpPr>
          <p:cNvPr id="15" name="Group 14"/>
          <p:cNvGrpSpPr/>
          <p:nvPr/>
        </p:nvGrpSpPr>
        <p:grpSpPr>
          <a:xfrm>
            <a:off x="2605346" y="4801082"/>
            <a:ext cx="6964799" cy="1714286"/>
            <a:chOff x="2605346" y="4766792"/>
            <a:chExt cx="6964799" cy="1714286"/>
          </a:xfrm>
        </p:grpSpPr>
        <p:pic>
          <p:nvPicPr>
            <p:cNvPr id="13" name="Picture 12"/>
            <p:cNvPicPr>
              <a:picLocks noChangeAspect="1"/>
            </p:cNvPicPr>
            <p:nvPr/>
          </p:nvPicPr>
          <p:blipFill>
            <a:blip r:embed="rId5"/>
            <a:stretch>
              <a:fillRect/>
            </a:stretch>
          </p:blipFill>
          <p:spPr>
            <a:xfrm>
              <a:off x="2605346" y="4803207"/>
              <a:ext cx="4380952" cy="1428571"/>
            </a:xfrm>
            <a:prstGeom prst="rect">
              <a:avLst/>
            </a:prstGeom>
          </p:spPr>
        </p:pic>
        <p:pic>
          <p:nvPicPr>
            <p:cNvPr id="14" name="Picture 13"/>
            <p:cNvPicPr>
              <a:picLocks noChangeAspect="1"/>
            </p:cNvPicPr>
            <p:nvPr/>
          </p:nvPicPr>
          <p:blipFill>
            <a:blip r:embed="rId6"/>
            <a:stretch>
              <a:fillRect/>
            </a:stretch>
          </p:blipFill>
          <p:spPr>
            <a:xfrm>
              <a:off x="7284431" y="4766792"/>
              <a:ext cx="2285714" cy="1714286"/>
            </a:xfrm>
            <a:prstGeom prst="rect">
              <a:avLst/>
            </a:prstGeom>
          </p:spPr>
        </p:pic>
      </p:grpSp>
      <p:sp>
        <p:nvSpPr>
          <p:cNvPr id="16" name="Rounded Rectangle 15"/>
          <p:cNvSpPr/>
          <p:nvPr/>
        </p:nvSpPr>
        <p:spPr>
          <a:xfrm>
            <a:off x="2651413" y="5004810"/>
            <a:ext cx="6889174" cy="1003011"/>
          </a:xfrm>
          <a:prstGeom prst="roundRect">
            <a:avLst/>
          </a:prstGeom>
          <a:solidFill>
            <a:schemeClr val="accent1"/>
          </a:solidFill>
          <a:ln w="19050">
            <a:solidFill>
              <a:schemeClr val="bg2"/>
            </a:solidFill>
          </a:ln>
          <a:effectLst/>
        </p:spPr>
        <p:txBody>
          <a:bodyPr wrap="square" rtlCol="0" anchor="ctr">
            <a:normAutofit/>
          </a:bodyPr>
          <a:lstStyle/>
          <a:p>
            <a:pPr algn="ctr">
              <a:lnSpc>
                <a:spcPct val="90000"/>
              </a:lnSpc>
              <a:spcBef>
                <a:spcPts val="100"/>
              </a:spcBef>
              <a:spcAft>
                <a:spcPts val="100"/>
              </a:spcAft>
            </a:pPr>
            <a:r>
              <a:rPr lang="en-US" sz="4400" dirty="0">
                <a:solidFill>
                  <a:schemeClr val="tx2"/>
                </a:solidFill>
                <a:latin typeface="Segoe UI" panose="020B0502040204020203" pitchFamily="34" charset="0"/>
                <a:cs typeface="Segoe UI" panose="020B0502040204020203" pitchFamily="34" charset="0"/>
              </a:rPr>
              <a:t>Cloud Servers</a:t>
            </a:r>
          </a:p>
        </p:txBody>
      </p:sp>
      <p:pic>
        <p:nvPicPr>
          <p:cNvPr id="17" name="Picture 16"/>
          <p:cNvPicPr>
            <a:picLocks noChangeAspect="1"/>
          </p:cNvPicPr>
          <p:nvPr/>
        </p:nvPicPr>
        <p:blipFill>
          <a:blip r:embed="rId7"/>
          <a:stretch>
            <a:fillRect/>
          </a:stretch>
        </p:blipFill>
        <p:spPr>
          <a:xfrm>
            <a:off x="4572190" y="2046866"/>
            <a:ext cx="3047619" cy="2285714"/>
          </a:xfrm>
          <a:prstGeom prst="rect">
            <a:avLst/>
          </a:prstGeom>
        </p:spPr>
      </p:pic>
    </p:spTree>
    <p:extLst>
      <p:ext uri="{BB962C8B-B14F-4D97-AF65-F5344CB8AC3E}">
        <p14:creationId xmlns:p14="http://schemas.microsoft.com/office/powerpoint/2010/main" val="37275181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1"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Cloud Competitive</a:t>
            </a:r>
            <a:endParaRPr lang="en-US" dirty="0"/>
          </a:p>
        </p:txBody>
      </p:sp>
      <p:sp>
        <p:nvSpPr>
          <p:cNvPr id="2" name="Text Placeholder 1"/>
          <p:cNvSpPr>
            <a:spLocks noGrp="1"/>
          </p:cNvSpPr>
          <p:nvPr>
            <p:ph idx="1"/>
          </p:nvPr>
        </p:nvSpPr>
        <p:spPr/>
        <p:txBody>
          <a:bodyPr/>
          <a:lstStyle/>
          <a:p>
            <a:r>
              <a:rPr lang="en-US" dirty="0"/>
              <a:t>Small and fast</a:t>
            </a:r>
          </a:p>
          <a:p>
            <a:r>
              <a:rPr lang="en-US" dirty="0"/>
              <a:t>Minimize attack service</a:t>
            </a:r>
          </a:p>
          <a:p>
            <a:r>
              <a:rPr lang="en-US" dirty="0"/>
              <a:t>Minimize patches/reboots</a:t>
            </a:r>
          </a:p>
          <a:p>
            <a:r>
              <a:rPr lang="en-US" dirty="0"/>
              <a:t>Optimized for DevOps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6590" y="1364343"/>
            <a:ext cx="6715410" cy="4538436"/>
          </a:xfrm>
          <a:prstGeom prst="rect">
            <a:avLst/>
          </a:prstGeom>
        </p:spPr>
      </p:pic>
    </p:spTree>
    <p:extLst>
      <p:ext uri="{BB962C8B-B14F-4D97-AF65-F5344CB8AC3E}">
        <p14:creationId xmlns:p14="http://schemas.microsoft.com/office/powerpoint/2010/main" val="244870365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Freeform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3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3608996"/>
            <a:ext cx="4522796" cy="3249004"/>
          </a:xfrm>
          <a:custGeom>
            <a:avLst/>
            <a:gdLst>
              <a:gd name="connsiteX0" fmla="*/ 3018081 w 4522796"/>
              <a:gd name="connsiteY0" fmla="*/ 0 h 3249004"/>
              <a:gd name="connsiteX1" fmla="*/ 0 w 4522796"/>
              <a:gd name="connsiteY1" fmla="*/ 0 h 3249004"/>
              <a:gd name="connsiteX2" fmla="*/ 0 w 4522796"/>
              <a:gd name="connsiteY2" fmla="*/ 3249004 h 3249004"/>
              <a:gd name="connsiteX3" fmla="*/ 4522796 w 4522796"/>
              <a:gd name="connsiteY3" fmla="*/ 3249004 h 3249004"/>
            </a:gdLst>
            <a:ahLst/>
            <a:cxnLst>
              <a:cxn ang="0">
                <a:pos x="connsiteX0" y="connsiteY0"/>
              </a:cxn>
              <a:cxn ang="0">
                <a:pos x="connsiteX1" y="connsiteY1"/>
              </a:cxn>
              <a:cxn ang="0">
                <a:pos x="connsiteX2" y="connsiteY2"/>
              </a:cxn>
              <a:cxn ang="0">
                <a:pos x="connsiteX3" y="connsiteY3"/>
              </a:cxn>
            </a:cxnLst>
            <a:rect l="l" t="t" r="r" b="b"/>
            <a:pathLst>
              <a:path w="4522796" h="3249004">
                <a:moveTo>
                  <a:pt x="3018081" y="0"/>
                </a:moveTo>
                <a:lnTo>
                  <a:pt x="0" y="0"/>
                </a:lnTo>
                <a:lnTo>
                  <a:pt x="0" y="3249004"/>
                </a:lnTo>
                <a:lnTo>
                  <a:pt x="4522796" y="3249004"/>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0" name="Freeform 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524000" y="2245810"/>
            <a:ext cx="9144000" cy="1355750"/>
          </a:xfrm>
        </p:spPr>
        <p:txBody>
          <a:bodyPr vert="horz" lIns="91440" tIns="45720" rIns="91440" bIns="45720" rtlCol="0" anchor="b">
            <a:noAutofit/>
          </a:bodyPr>
          <a:lstStyle/>
          <a:p>
            <a:pPr>
              <a:lnSpc>
                <a:spcPct val="80000"/>
              </a:lnSpc>
            </a:pPr>
            <a:r>
              <a:rPr lang="en-US" sz="5000" dirty="0"/>
              <a:t>Cloud + DevOps </a:t>
            </a:r>
            <a:br>
              <a:rPr lang="en-US" sz="5000" dirty="0"/>
            </a:br>
            <a:endParaRPr lang="en-US" sz="5000" dirty="0"/>
          </a:p>
        </p:txBody>
      </p:sp>
      <p:sp>
        <p:nvSpPr>
          <p:cNvPr id="5" name="Text Placeholder 4"/>
          <p:cNvSpPr>
            <a:spLocks noGrp="1"/>
          </p:cNvSpPr>
          <p:nvPr>
            <p:ph type="body" idx="1"/>
          </p:nvPr>
        </p:nvSpPr>
        <p:spPr>
          <a:xfrm>
            <a:off x="1524000" y="3608516"/>
            <a:ext cx="9144000" cy="911117"/>
          </a:xfrm>
        </p:spPr>
        <p:txBody>
          <a:bodyPr vert="horz" lIns="91440" tIns="45720" rIns="91440" bIns="45720" rtlCol="0">
            <a:normAutofit/>
          </a:bodyPr>
          <a:lstStyle/>
          <a:p>
            <a:endParaRPr lang="en-US" sz="2000">
              <a:solidFill>
                <a:schemeClr val="tx1"/>
              </a:solidFill>
            </a:endParaRPr>
          </a:p>
        </p:txBody>
      </p:sp>
      <p:sp>
        <p:nvSpPr>
          <p:cNvPr id="2" name="Rectangle 1"/>
          <p:cNvSpPr/>
          <p:nvPr/>
        </p:nvSpPr>
        <p:spPr>
          <a:xfrm>
            <a:off x="2019300" y="2857500"/>
            <a:ext cx="9105900" cy="861774"/>
          </a:xfrm>
          <a:prstGeom prst="rect">
            <a:avLst/>
          </a:prstGeom>
        </p:spPr>
        <p:txBody>
          <a:bodyPr wrap="square">
            <a:spAutoFit/>
          </a:bodyPr>
          <a:lstStyle/>
          <a:p>
            <a:r>
              <a:rPr lang="en-US" sz="5000" dirty="0">
                <a:latin typeface="+mj-lt"/>
              </a:rPr>
              <a:t>	Saving </a:t>
            </a:r>
            <a:r>
              <a:rPr lang="en-US" sz="5000" dirty="0">
                <a:solidFill>
                  <a:schemeClr val="accent6"/>
                </a:solidFill>
                <a:latin typeface="+mj-lt"/>
              </a:rPr>
              <a:t>$</a:t>
            </a:r>
            <a:r>
              <a:rPr lang="en-US" sz="5000" dirty="0">
                <a:latin typeface="+mj-lt"/>
              </a:rPr>
              <a:t> =&gt; </a:t>
            </a:r>
            <a:r>
              <a:rPr lang="en-US" sz="5000" b="1" dirty="0">
                <a:latin typeface="+mj-lt"/>
              </a:rPr>
              <a:t>Making</a:t>
            </a:r>
            <a:r>
              <a:rPr lang="en-US" sz="5000" dirty="0">
                <a:latin typeface="+mj-lt"/>
              </a:rPr>
              <a:t> </a:t>
            </a:r>
            <a:r>
              <a:rPr lang="en-US" sz="5000" b="1" dirty="0">
                <a:solidFill>
                  <a:schemeClr val="accent6"/>
                </a:solidFill>
                <a:latin typeface="+mj-lt"/>
              </a:rPr>
              <a:t>$$$$$$$$</a:t>
            </a:r>
          </a:p>
        </p:txBody>
      </p:sp>
    </p:spTree>
    <p:extLst>
      <p:ext uri="{BB962C8B-B14F-4D97-AF65-F5344CB8AC3E}">
        <p14:creationId xmlns:p14="http://schemas.microsoft.com/office/powerpoint/2010/main" val="29417661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833002" y="365125"/>
            <a:ext cx="10520702" cy="1325563"/>
          </a:xfrm>
        </p:spPr>
        <p:txBody>
          <a:bodyPr>
            <a:normAutofit/>
          </a:bodyPr>
          <a:lstStyle/>
          <a:p>
            <a:r>
              <a:rPr lang="en-US" dirty="0" err="1"/>
              <a:t>DevOpsification</a:t>
            </a:r>
            <a:r>
              <a:rPr lang="en-US" dirty="0"/>
              <a:t> of Windows</a:t>
            </a:r>
          </a:p>
        </p:txBody>
      </p:sp>
      <p:sp>
        <p:nvSpPr>
          <p:cNvPr id="2" name="Content Placeholder 1"/>
          <p:cNvSpPr>
            <a:spLocks noGrp="1"/>
          </p:cNvSpPr>
          <p:nvPr>
            <p:ph idx="1"/>
          </p:nvPr>
        </p:nvSpPr>
        <p:spPr>
          <a:xfrm>
            <a:off x="838201" y="2022601"/>
            <a:ext cx="10515598" cy="4154361"/>
          </a:xfrm>
        </p:spPr>
        <p:txBody>
          <a:bodyPr>
            <a:normAutofit/>
          </a:bodyPr>
          <a:lstStyle/>
          <a:p>
            <a:r>
              <a:rPr lang="en-US" sz="2000" dirty="0">
                <a:solidFill>
                  <a:srgbClr val="FF0000"/>
                </a:solidFill>
              </a:rPr>
              <a:t>Componentization</a:t>
            </a:r>
          </a:p>
          <a:p>
            <a:r>
              <a:rPr lang="en-US" sz="2000" dirty="0"/>
              <a:t>Development</a:t>
            </a:r>
          </a:p>
          <a:p>
            <a:r>
              <a:rPr lang="en-US" sz="2000" dirty="0"/>
              <a:t>Packaging &amp; deployment</a:t>
            </a:r>
          </a:p>
          <a:p>
            <a:r>
              <a:rPr lang="en-US" sz="2000" dirty="0"/>
              <a:t>Configuration</a:t>
            </a:r>
          </a:p>
          <a:p>
            <a:r>
              <a:rPr lang="en-US" sz="2000" dirty="0"/>
              <a:t>Containers &amp; Docker</a:t>
            </a:r>
          </a:p>
          <a:p>
            <a:r>
              <a:rPr lang="en-US" sz="2000" dirty="0"/>
              <a:t>Operational Validation Testing</a:t>
            </a:r>
          </a:p>
          <a:p>
            <a:r>
              <a:rPr lang="en-US" sz="2000" dirty="0"/>
              <a:t>Operating Securely</a:t>
            </a:r>
          </a:p>
        </p:txBody>
      </p:sp>
    </p:spTree>
    <p:extLst>
      <p:ext uri="{BB962C8B-B14F-4D97-AF65-F5344CB8AC3E}">
        <p14:creationId xmlns:p14="http://schemas.microsoft.com/office/powerpoint/2010/main" val="247308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07890"/>
            <a:ext cx="10515600" cy="782798"/>
          </a:xfrm>
        </p:spPr>
        <p:txBody>
          <a:bodyPr>
            <a:normAutofit fontScale="90000"/>
          </a:bodyPr>
          <a:lstStyle/>
          <a:p>
            <a:r>
              <a:rPr lang="en-US" dirty="0"/>
              <a:t>Componentization</a:t>
            </a:r>
            <a:br>
              <a:rPr lang="en-US" dirty="0"/>
            </a:br>
            <a:br>
              <a:rPr lang="en-US" dirty="0"/>
            </a:br>
            <a:endParaRPr lang="en-US" dirty="0"/>
          </a:p>
        </p:txBody>
      </p:sp>
      <p:sp>
        <p:nvSpPr>
          <p:cNvPr id="7" name="Text Placeholder 6"/>
          <p:cNvSpPr>
            <a:spLocks noGrp="1"/>
          </p:cNvSpPr>
          <p:nvPr>
            <p:ph type="body" sz="quarter" idx="10"/>
          </p:nvPr>
        </p:nvSpPr>
        <p:spPr>
          <a:xfrm>
            <a:off x="270067" y="5605315"/>
            <a:ext cx="5521335" cy="1097980"/>
          </a:xfrm>
        </p:spPr>
        <p:txBody>
          <a:bodyPr/>
          <a:lstStyle/>
          <a:p>
            <a:pPr>
              <a:spcAft>
                <a:spcPts val="1175"/>
              </a:spcAft>
            </a:pPr>
            <a:r>
              <a:rPr lang="en-US" sz="2745" dirty="0">
                <a:solidFill>
                  <a:schemeClr val="tx1"/>
                </a:solidFill>
              </a:rPr>
              <a:t>Optimized for cloud infrastructure &amp; next-gen distributed applications </a:t>
            </a:r>
          </a:p>
          <a:p>
            <a:pPr>
              <a:spcAft>
                <a:spcPts val="1175"/>
              </a:spcAft>
            </a:pPr>
            <a:endParaRPr lang="en-US" sz="3137" dirty="0">
              <a:solidFill>
                <a:schemeClr val="tx1"/>
              </a:solidFill>
            </a:endParaRPr>
          </a:p>
          <a:p>
            <a:endParaRPr lang="en-US" sz="2745" dirty="0">
              <a:solidFill>
                <a:schemeClr val="tx1"/>
              </a:solidFill>
            </a:endParaRPr>
          </a:p>
        </p:txBody>
      </p:sp>
      <p:sp>
        <p:nvSpPr>
          <p:cNvPr id="10" name="Rectangle 9"/>
          <p:cNvSpPr/>
          <p:nvPr/>
        </p:nvSpPr>
        <p:spPr bwMode="auto">
          <a:xfrm>
            <a:off x="10069410" y="2809669"/>
            <a:ext cx="1623357" cy="381168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6091809" y="4342062"/>
            <a:ext cx="1610674" cy="977732"/>
          </a:xfrm>
          <a:prstGeom prst="rect">
            <a:avLst/>
          </a:prstGeom>
          <a:noFill/>
        </p:spPr>
        <p:txBody>
          <a:bodyPr wrap="square" lIns="179259" tIns="143407" rIns="179259" bIns="143407" rtlCol="0">
            <a:noAutofit/>
          </a:bodyPr>
          <a:lstStyle/>
          <a:p>
            <a:pPr algn="ctr" defTabSz="914192">
              <a:lnSpc>
                <a:spcPct val="90000"/>
              </a:lnSpc>
              <a:spcAft>
                <a:spcPts val="588"/>
              </a:spcAft>
            </a:pPr>
            <a:r>
              <a:rPr lang="en-US" sz="1600" dirty="0"/>
              <a:t>Containers and next-gen applications</a:t>
            </a:r>
          </a:p>
        </p:txBody>
      </p:sp>
      <p:sp>
        <p:nvSpPr>
          <p:cNvPr id="33" name="TextBox 32"/>
          <p:cNvSpPr txBox="1"/>
          <p:nvPr/>
        </p:nvSpPr>
        <p:spPr>
          <a:xfrm>
            <a:off x="10069411" y="4714713"/>
            <a:ext cx="1607993" cy="977732"/>
          </a:xfrm>
          <a:prstGeom prst="rect">
            <a:avLst/>
          </a:prstGeom>
          <a:noFill/>
        </p:spPr>
        <p:txBody>
          <a:bodyPr wrap="square" lIns="179259" tIns="143407" rIns="179259" bIns="143407" rtlCol="0">
            <a:noAutofit/>
          </a:bodyPr>
          <a:lstStyle/>
          <a:p>
            <a:pPr algn="ctr" defTabSz="914192">
              <a:lnSpc>
                <a:spcPct val="90000"/>
              </a:lnSpc>
              <a:spcAft>
                <a:spcPts val="588"/>
              </a:spcAft>
            </a:pPr>
            <a:r>
              <a:rPr lang="en-US" sz="1600" dirty="0">
                <a:solidFill>
                  <a:prstClr val="white"/>
                </a:solidFill>
              </a:rPr>
              <a:t>Server And Desktop</a:t>
            </a:r>
          </a:p>
          <a:p>
            <a:pPr algn="ctr" defTabSz="914192">
              <a:lnSpc>
                <a:spcPct val="90000"/>
              </a:lnSpc>
              <a:spcAft>
                <a:spcPts val="588"/>
              </a:spcAft>
            </a:pPr>
            <a:r>
              <a:rPr lang="en-US" sz="1600" dirty="0">
                <a:solidFill>
                  <a:prstClr val="white"/>
                </a:solidFill>
              </a:rPr>
              <a:t>Specialized workloads</a:t>
            </a:r>
          </a:p>
        </p:txBody>
      </p:sp>
      <p:sp>
        <p:nvSpPr>
          <p:cNvPr id="34" name="Freeform 5"/>
          <p:cNvSpPr>
            <a:spLocks/>
          </p:cNvSpPr>
          <p:nvPr/>
        </p:nvSpPr>
        <p:spPr bwMode="auto">
          <a:xfrm>
            <a:off x="10605555" y="4058810"/>
            <a:ext cx="264694" cy="454048"/>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27" tIns="45713" rIns="91427" bIns="45713" numCol="1" anchor="t" anchorCtr="0" compatLnSpc="1">
            <a:prstTxWarp prst="textNoShape">
              <a:avLst/>
            </a:prstTxWarp>
          </a:bodyPr>
          <a:lstStyle/>
          <a:p>
            <a:endParaRPr lang="en-US" sz="1400"/>
          </a:p>
        </p:txBody>
      </p:sp>
      <p:sp>
        <p:nvSpPr>
          <p:cNvPr id="35" name="Freeform 6"/>
          <p:cNvSpPr>
            <a:spLocks/>
          </p:cNvSpPr>
          <p:nvPr/>
        </p:nvSpPr>
        <p:spPr bwMode="auto">
          <a:xfrm>
            <a:off x="10870073" y="4058810"/>
            <a:ext cx="262711" cy="45404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27" tIns="45713" rIns="91427" bIns="45713" numCol="1" anchor="t" anchorCtr="0" compatLnSpc="1">
            <a:prstTxWarp prst="textNoShape">
              <a:avLst/>
            </a:prstTxWarp>
          </a:bodyPr>
          <a:lstStyle/>
          <a:p>
            <a:endParaRPr lang="en-US" sz="1400"/>
          </a:p>
        </p:txBody>
      </p:sp>
      <p:sp>
        <p:nvSpPr>
          <p:cNvPr id="36" name="Freeform 7"/>
          <p:cNvSpPr>
            <a:spLocks/>
          </p:cNvSpPr>
          <p:nvPr/>
        </p:nvSpPr>
        <p:spPr bwMode="auto">
          <a:xfrm>
            <a:off x="10607944" y="3911020"/>
            <a:ext cx="523444" cy="297409"/>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w="15875">
            <a:solidFill>
              <a:schemeClr val="tx1"/>
            </a:solidFill>
          </a:ln>
        </p:spPr>
        <p:txBody>
          <a:bodyPr vert="horz" wrap="square" lIns="91427" tIns="45713" rIns="91427" bIns="45713" numCol="1" anchor="t" anchorCtr="0" compatLnSpc="1">
            <a:prstTxWarp prst="textNoShape">
              <a:avLst/>
            </a:prstTxWarp>
          </a:bodyPr>
          <a:lstStyle/>
          <a:p>
            <a:endParaRPr lang="en-US" sz="1400"/>
          </a:p>
        </p:txBody>
      </p:sp>
      <p:sp>
        <p:nvSpPr>
          <p:cNvPr id="19" name="TextBox 18"/>
          <p:cNvSpPr txBox="1"/>
          <p:nvPr/>
        </p:nvSpPr>
        <p:spPr>
          <a:xfrm>
            <a:off x="10015438" y="1836796"/>
            <a:ext cx="1727976" cy="916347"/>
          </a:xfrm>
          <a:prstGeom prst="rect">
            <a:avLst/>
          </a:prstGeom>
          <a:noFill/>
        </p:spPr>
        <p:txBody>
          <a:bodyPr wrap="square" lIns="179259" tIns="143407" rIns="179259" bIns="143407" rtlCol="0">
            <a:noAutofit/>
          </a:bodyPr>
          <a:lstStyle/>
          <a:p>
            <a:pPr algn="ctr" defTabSz="914192">
              <a:lnSpc>
                <a:spcPct val="90000"/>
              </a:lnSpc>
              <a:spcAft>
                <a:spcPts val="588"/>
              </a:spcAft>
            </a:pPr>
            <a:r>
              <a:rPr lang="en-US" sz="1568" dirty="0"/>
              <a:t>Third-party applications </a:t>
            </a:r>
          </a:p>
          <a:p>
            <a:pPr algn="ctr" defTabSz="914192">
              <a:lnSpc>
                <a:spcPct val="90000"/>
              </a:lnSpc>
              <a:spcAft>
                <a:spcPts val="588"/>
              </a:spcAft>
            </a:pPr>
            <a:r>
              <a:rPr lang="en-US" sz="1568" dirty="0"/>
              <a:t>RDS experience</a:t>
            </a:r>
          </a:p>
        </p:txBody>
      </p:sp>
      <p:sp>
        <p:nvSpPr>
          <p:cNvPr id="27" name="Rectangle 26"/>
          <p:cNvSpPr/>
          <p:nvPr/>
        </p:nvSpPr>
        <p:spPr bwMode="auto">
          <a:xfrm>
            <a:off x="8056619" y="3975007"/>
            <a:ext cx="1623357" cy="263328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41" name="Freeform 5"/>
          <p:cNvSpPr>
            <a:spLocks/>
          </p:cNvSpPr>
          <p:nvPr/>
        </p:nvSpPr>
        <p:spPr bwMode="auto">
          <a:xfrm>
            <a:off x="8611997" y="4481365"/>
            <a:ext cx="264693" cy="454048"/>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27" tIns="45713" rIns="91427" bIns="45713" numCol="1" anchor="t" anchorCtr="0" compatLnSpc="1">
            <a:prstTxWarp prst="textNoShape">
              <a:avLst/>
            </a:prstTxWarp>
          </a:bodyPr>
          <a:lstStyle/>
          <a:p>
            <a:endParaRPr lang="en-US" sz="1400"/>
          </a:p>
        </p:txBody>
      </p:sp>
      <p:sp>
        <p:nvSpPr>
          <p:cNvPr id="42" name="Freeform 6"/>
          <p:cNvSpPr>
            <a:spLocks/>
          </p:cNvSpPr>
          <p:nvPr/>
        </p:nvSpPr>
        <p:spPr bwMode="auto">
          <a:xfrm>
            <a:off x="8876517" y="4481365"/>
            <a:ext cx="262711" cy="45404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27" tIns="45713" rIns="91427" bIns="45713" numCol="1" anchor="t" anchorCtr="0" compatLnSpc="1">
            <a:prstTxWarp prst="textNoShape">
              <a:avLst/>
            </a:prstTxWarp>
          </a:bodyPr>
          <a:lstStyle/>
          <a:p>
            <a:endParaRPr lang="en-US" sz="1400"/>
          </a:p>
        </p:txBody>
      </p:sp>
      <p:sp>
        <p:nvSpPr>
          <p:cNvPr id="55" name="Freeform 7"/>
          <p:cNvSpPr>
            <a:spLocks/>
          </p:cNvSpPr>
          <p:nvPr/>
        </p:nvSpPr>
        <p:spPr bwMode="auto">
          <a:xfrm>
            <a:off x="8614388" y="4333575"/>
            <a:ext cx="523444" cy="297409"/>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27" tIns="45713" rIns="91427" bIns="45713" numCol="1" anchor="t" anchorCtr="0" compatLnSpc="1">
            <a:prstTxWarp prst="textNoShape">
              <a:avLst/>
            </a:prstTxWarp>
          </a:bodyPr>
          <a:lstStyle/>
          <a:p>
            <a:endParaRPr lang="en-US" sz="1400"/>
          </a:p>
        </p:txBody>
      </p:sp>
      <p:sp>
        <p:nvSpPr>
          <p:cNvPr id="21" name="TextBox 20"/>
          <p:cNvSpPr txBox="1"/>
          <p:nvPr/>
        </p:nvSpPr>
        <p:spPr>
          <a:xfrm>
            <a:off x="7882552" y="5050707"/>
            <a:ext cx="1987115" cy="977733"/>
          </a:xfrm>
          <a:prstGeom prst="rect">
            <a:avLst/>
          </a:prstGeom>
          <a:noFill/>
        </p:spPr>
        <p:txBody>
          <a:bodyPr wrap="square" lIns="179259" tIns="143407" rIns="179259" bIns="143407" rtlCol="0">
            <a:noAutofit/>
          </a:bodyPr>
          <a:lstStyle/>
          <a:p>
            <a:pPr algn="ctr" defTabSz="914192">
              <a:lnSpc>
                <a:spcPct val="90000"/>
              </a:lnSpc>
              <a:spcAft>
                <a:spcPts val="588"/>
              </a:spcAft>
            </a:pPr>
            <a:r>
              <a:rPr lang="en-US" sz="1600" dirty="0">
                <a:solidFill>
                  <a:prstClr val="white"/>
                </a:solidFill>
              </a:rPr>
              <a:t>Server Core</a:t>
            </a:r>
          </a:p>
          <a:p>
            <a:pPr algn="ctr" defTabSz="914192">
              <a:lnSpc>
                <a:spcPct val="90000"/>
              </a:lnSpc>
              <a:spcAft>
                <a:spcPts val="588"/>
              </a:spcAft>
            </a:pPr>
            <a:r>
              <a:rPr lang="en-US" sz="1600" dirty="0">
                <a:solidFill>
                  <a:prstClr val="white"/>
                </a:solidFill>
              </a:rPr>
              <a:t>Lower maintenance server environment</a:t>
            </a:r>
          </a:p>
        </p:txBody>
      </p:sp>
      <p:sp>
        <p:nvSpPr>
          <p:cNvPr id="18" name="TextBox 17"/>
          <p:cNvSpPr txBox="1"/>
          <p:nvPr/>
        </p:nvSpPr>
        <p:spPr>
          <a:xfrm>
            <a:off x="8045560" y="3321391"/>
            <a:ext cx="1661100" cy="629845"/>
          </a:xfrm>
          <a:prstGeom prst="rect">
            <a:avLst/>
          </a:prstGeom>
          <a:noFill/>
        </p:spPr>
        <p:txBody>
          <a:bodyPr wrap="square" lIns="179259" tIns="143407" rIns="179259" bIns="143407" rtlCol="0">
            <a:noAutofit/>
          </a:bodyPr>
          <a:lstStyle/>
          <a:p>
            <a:pPr algn="ctr" defTabSz="914192">
              <a:lnSpc>
                <a:spcPct val="90000"/>
              </a:lnSpc>
              <a:spcAft>
                <a:spcPts val="588"/>
              </a:spcAft>
            </a:pPr>
            <a:r>
              <a:rPr lang="en-US" sz="1600" dirty="0"/>
              <a:t>Traditional VM workloads</a:t>
            </a:r>
          </a:p>
        </p:txBody>
      </p:sp>
      <p:sp>
        <p:nvSpPr>
          <p:cNvPr id="28" name="Rectangle 27"/>
          <p:cNvSpPr/>
          <p:nvPr/>
        </p:nvSpPr>
        <p:spPr bwMode="auto">
          <a:xfrm>
            <a:off x="6085468" y="5223612"/>
            <a:ext cx="1623357" cy="13846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38" name="Freeform 5"/>
          <p:cNvSpPr>
            <a:spLocks/>
          </p:cNvSpPr>
          <p:nvPr/>
        </p:nvSpPr>
        <p:spPr bwMode="auto">
          <a:xfrm>
            <a:off x="6610721" y="5438144"/>
            <a:ext cx="264694" cy="454048"/>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bg1"/>
            </a:solidFill>
          </a:ln>
        </p:spPr>
        <p:txBody>
          <a:bodyPr vert="horz" wrap="square" lIns="91427" tIns="45713" rIns="91427" bIns="45713" numCol="1" anchor="t" anchorCtr="0" compatLnSpc="1">
            <a:prstTxWarp prst="textNoShape">
              <a:avLst/>
            </a:prstTxWarp>
          </a:bodyPr>
          <a:lstStyle/>
          <a:p>
            <a:endParaRPr lang="en-US" sz="1400"/>
          </a:p>
        </p:txBody>
      </p:sp>
      <p:sp>
        <p:nvSpPr>
          <p:cNvPr id="39" name="Freeform 6"/>
          <p:cNvSpPr>
            <a:spLocks/>
          </p:cNvSpPr>
          <p:nvPr/>
        </p:nvSpPr>
        <p:spPr bwMode="auto">
          <a:xfrm>
            <a:off x="6875239" y="5438144"/>
            <a:ext cx="262711" cy="45404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noFill/>
          <a:ln w="15875">
            <a:solidFill>
              <a:schemeClr val="bg1"/>
            </a:solidFill>
          </a:ln>
        </p:spPr>
        <p:txBody>
          <a:bodyPr vert="horz" wrap="square" lIns="91427" tIns="45713" rIns="91427" bIns="45713" numCol="1" anchor="t" anchorCtr="0" compatLnSpc="1">
            <a:prstTxWarp prst="textNoShape">
              <a:avLst/>
            </a:prstTxWarp>
          </a:bodyPr>
          <a:lstStyle/>
          <a:p>
            <a:endParaRPr lang="en-US" sz="1400"/>
          </a:p>
        </p:txBody>
      </p:sp>
      <p:sp>
        <p:nvSpPr>
          <p:cNvPr id="43" name="Freeform 7"/>
          <p:cNvSpPr>
            <a:spLocks/>
          </p:cNvSpPr>
          <p:nvPr/>
        </p:nvSpPr>
        <p:spPr bwMode="auto">
          <a:xfrm>
            <a:off x="6613110" y="5290355"/>
            <a:ext cx="523444" cy="297409"/>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27" tIns="45713" rIns="91427" bIns="45713" numCol="1" anchor="t" anchorCtr="0" compatLnSpc="1">
            <a:prstTxWarp prst="textNoShape">
              <a:avLst/>
            </a:prstTxWarp>
          </a:bodyPr>
          <a:lstStyle/>
          <a:p>
            <a:endParaRPr lang="en-US" sz="1400"/>
          </a:p>
        </p:txBody>
      </p:sp>
      <p:sp>
        <p:nvSpPr>
          <p:cNvPr id="37" name="TextBox 36"/>
          <p:cNvSpPr txBox="1"/>
          <p:nvPr/>
        </p:nvSpPr>
        <p:spPr>
          <a:xfrm>
            <a:off x="5973608" y="5857645"/>
            <a:ext cx="1802448" cy="977732"/>
          </a:xfrm>
          <a:prstGeom prst="rect">
            <a:avLst/>
          </a:prstGeom>
          <a:noFill/>
        </p:spPr>
        <p:txBody>
          <a:bodyPr wrap="square" lIns="179259" tIns="143407" rIns="179259" bIns="143407" rtlCol="0">
            <a:noAutofit/>
          </a:bodyPr>
          <a:lstStyle/>
          <a:p>
            <a:pPr algn="ctr" defTabSz="914192">
              <a:lnSpc>
                <a:spcPct val="90000"/>
              </a:lnSpc>
              <a:spcAft>
                <a:spcPts val="588"/>
              </a:spcAft>
            </a:pPr>
            <a:r>
              <a:rPr lang="en-US" sz="1600" dirty="0">
                <a:solidFill>
                  <a:prstClr val="white"/>
                </a:solidFill>
              </a:rPr>
              <a:t>Nano Server</a:t>
            </a:r>
          </a:p>
          <a:p>
            <a:pPr algn="ctr" defTabSz="914192">
              <a:lnSpc>
                <a:spcPct val="90000"/>
              </a:lnSpc>
              <a:spcAft>
                <a:spcPts val="588"/>
              </a:spcAft>
            </a:pPr>
            <a:r>
              <a:rPr lang="en-US" sz="1600" dirty="0">
                <a:solidFill>
                  <a:prstClr val="white"/>
                </a:solidFill>
              </a:rPr>
              <a:t>Just enough OS</a:t>
            </a:r>
          </a:p>
        </p:txBody>
      </p:sp>
    </p:spTree>
    <p:extLst>
      <p:ext uri="{BB962C8B-B14F-4D97-AF65-F5344CB8AC3E}">
        <p14:creationId xmlns:p14="http://schemas.microsoft.com/office/powerpoint/2010/main" val="7535778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p:bldP spid="27" grpId="0" animBg="1"/>
      <p:bldP spid="41" grpId="0" animBg="1"/>
      <p:bldP spid="42" grpId="0" animBg="1"/>
      <p:bldP spid="55" grpId="0" animBg="1"/>
      <p:bldP spid="21" grpId="0"/>
      <p:bldP spid="18" grpId="0"/>
      <p:bldP spid="28" grpId="0" animBg="1"/>
      <p:bldP spid="38" grpId="0" animBg="1"/>
      <p:bldP spid="39" grpId="0" animBg="1"/>
      <p:bldP spid="43" grpId="0" animBg="1"/>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2291" r="9089" b="2354"/>
          <a:stretch/>
        </p:blipFill>
        <p:spPr>
          <a:xfrm>
            <a:off x="4818888" y="10"/>
            <a:ext cx="7373112" cy="6857989"/>
          </a:xfrm>
          <a:prstGeom prst="rect">
            <a:avLst/>
          </a:prstGeom>
        </p:spPr>
      </p:pic>
      <p:sp>
        <p:nvSpPr>
          <p:cNvPr id="6" name="Freeform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 y="-479"/>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672" y="2600325"/>
            <a:ext cx="4948428" cy="2651200"/>
          </a:xfrm>
        </p:spPr>
        <p:txBody>
          <a:bodyPr vert="horz" lIns="91440" tIns="45720" rIns="91440" bIns="45720" rtlCol="0" anchor="t">
            <a:normAutofit/>
          </a:bodyPr>
          <a:lstStyle/>
          <a:p>
            <a:r>
              <a:rPr lang="en-US" sz="5400"/>
              <a:t>What is DevOps?</a:t>
            </a:r>
          </a:p>
        </p:txBody>
      </p:sp>
    </p:spTree>
    <p:extLst>
      <p:ext uri="{BB962C8B-B14F-4D97-AF65-F5344CB8AC3E}">
        <p14:creationId xmlns:p14="http://schemas.microsoft.com/office/powerpoint/2010/main" val="75776807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495"/>
            <a:ext cx="11653523" cy="6064699"/>
          </a:xfrm>
        </p:spPr>
        <p:txBody>
          <a:bodyPr/>
          <a:lstStyle/>
          <a:p>
            <a:r>
              <a:rPr lang="en-US" sz="3200" dirty="0"/>
              <a:t>Zero-footprint model </a:t>
            </a:r>
          </a:p>
          <a:p>
            <a:pPr lvl="1"/>
            <a:r>
              <a:rPr lang="en-US" sz="1600" dirty="0"/>
              <a:t>Server Roles and Optional Features live outside </a:t>
            </a:r>
            <a:br>
              <a:rPr lang="en-US" sz="1600" dirty="0"/>
            </a:br>
            <a:r>
              <a:rPr lang="en-US" sz="1600" dirty="0"/>
              <a:t>of Nano Server</a:t>
            </a:r>
          </a:p>
          <a:p>
            <a:pPr lvl="1"/>
            <a:r>
              <a:rPr lang="en-US" sz="1600" dirty="0"/>
              <a:t>Standalone packages that install like applications</a:t>
            </a:r>
          </a:p>
          <a:p>
            <a:r>
              <a:rPr lang="en-US" sz="3200" dirty="0"/>
              <a:t>Key Roles &amp; Features</a:t>
            </a:r>
          </a:p>
          <a:p>
            <a:pPr lvl="1"/>
            <a:r>
              <a:rPr lang="en-US" sz="1600" dirty="0"/>
              <a:t>Clustering, Hyper-V, Storage (</a:t>
            </a:r>
            <a:r>
              <a:rPr lang="en-US" sz="1600" dirty="0" err="1"/>
              <a:t>SoFS</a:t>
            </a:r>
            <a:r>
              <a:rPr lang="en-US" sz="1600" dirty="0"/>
              <a:t>), and DNS Server</a:t>
            </a:r>
          </a:p>
          <a:p>
            <a:pPr lvl="1"/>
            <a:r>
              <a:rPr lang="en-US" sz="1600" dirty="0"/>
              <a:t>IIS, .NET Core, and ASP.NET Core</a:t>
            </a:r>
          </a:p>
          <a:p>
            <a:r>
              <a:rPr lang="en-US" sz="3200" dirty="0"/>
              <a:t>Full Windows Server driver support</a:t>
            </a:r>
          </a:p>
          <a:p>
            <a:r>
              <a:rPr lang="en-US" sz="3200" dirty="0"/>
              <a:t>Antimalware optional package</a:t>
            </a:r>
          </a:p>
          <a:p>
            <a:r>
              <a:rPr lang="en-US" sz="3200" dirty="0"/>
              <a:t>System Center VMM and OM </a:t>
            </a:r>
            <a:br>
              <a:rPr lang="en-US" sz="3200" dirty="0"/>
            </a:br>
            <a:r>
              <a:rPr lang="en-US" sz="3200" dirty="0"/>
              <a:t>agents available</a:t>
            </a:r>
          </a:p>
          <a:p>
            <a:endParaRPr lang="en-US" sz="3200" dirty="0"/>
          </a:p>
        </p:txBody>
      </p:sp>
      <p:sp>
        <p:nvSpPr>
          <p:cNvPr id="6" name="Title 1"/>
          <p:cNvSpPr>
            <a:spLocks noGrp="1"/>
          </p:cNvSpPr>
          <p:nvPr>
            <p:ph type="title"/>
          </p:nvPr>
        </p:nvSpPr>
        <p:spPr/>
        <p:txBody>
          <a:bodyPr>
            <a:normAutofit/>
          </a:bodyPr>
          <a:lstStyle/>
          <a:p>
            <a:r>
              <a:rPr lang="en-US" sz="4705" dirty="0"/>
              <a:t>Nano Server: Optimized for the Cloud Era</a:t>
            </a:r>
          </a:p>
        </p:txBody>
      </p:sp>
      <p:pic>
        <p:nvPicPr>
          <p:cNvPr id="4" name="Picture 3"/>
          <p:cNvPicPr>
            <a:picLocks noChangeAspect="1"/>
          </p:cNvPicPr>
          <p:nvPr/>
        </p:nvPicPr>
        <p:blipFill>
          <a:blip r:embed="rId2"/>
          <a:stretch>
            <a:fillRect/>
          </a:stretch>
        </p:blipFill>
        <p:spPr>
          <a:xfrm>
            <a:off x="5950460" y="3019320"/>
            <a:ext cx="6582989" cy="4392461"/>
          </a:xfrm>
          <a:prstGeom prst="rect">
            <a:avLst/>
          </a:prstGeom>
        </p:spPr>
      </p:pic>
      <p:pic>
        <p:nvPicPr>
          <p:cNvPr id="5" name="Picture 4"/>
          <p:cNvPicPr>
            <a:picLocks noChangeAspect="1"/>
          </p:cNvPicPr>
          <p:nvPr/>
        </p:nvPicPr>
        <p:blipFill>
          <a:blip r:embed="rId3"/>
          <a:stretch>
            <a:fillRect/>
          </a:stretch>
        </p:blipFill>
        <p:spPr>
          <a:xfrm>
            <a:off x="7440637" y="1013110"/>
            <a:ext cx="3944226" cy="3944226"/>
          </a:xfrm>
          <a:prstGeom prst="rect">
            <a:avLst/>
          </a:prstGeom>
        </p:spPr>
      </p:pic>
    </p:spTree>
    <p:extLst>
      <p:ext uri="{BB962C8B-B14F-4D97-AF65-F5344CB8AC3E}">
        <p14:creationId xmlns:p14="http://schemas.microsoft.com/office/powerpoint/2010/main" val="1354307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1" y="231206"/>
            <a:ext cx="8454502" cy="6321604"/>
          </a:xfrm>
          <a:prstGeom prst="rect">
            <a:avLst/>
          </a:prstGeom>
        </p:spPr>
      </p:pic>
      <p:sp>
        <p:nvSpPr>
          <p:cNvPr id="3" name="Title 2"/>
          <p:cNvSpPr>
            <a:spLocks noGrp="1"/>
          </p:cNvSpPr>
          <p:nvPr>
            <p:ph type="title"/>
          </p:nvPr>
        </p:nvSpPr>
        <p:spPr/>
        <p:txBody>
          <a:bodyPr>
            <a:normAutofit/>
          </a:bodyPr>
          <a:lstStyle/>
          <a:p>
            <a:r>
              <a:rPr lang="en-US" sz="4000" b="1" dirty="0">
                <a:latin typeface="Segoe UI Light" panose="020B0502040204020203" pitchFamily="34" charset="0"/>
                <a:cs typeface="Segoe UI Light" panose="020B0502040204020203" pitchFamily="34" charset="0"/>
              </a:rPr>
              <a:t>Nano Server – PowerShell Core</a:t>
            </a:r>
          </a:p>
        </p:txBody>
      </p:sp>
      <p:sp>
        <p:nvSpPr>
          <p:cNvPr id="2" name="Text Placeholder 1"/>
          <p:cNvSpPr>
            <a:spLocks noGrp="1"/>
          </p:cNvSpPr>
          <p:nvPr>
            <p:ph idx="1"/>
          </p:nvPr>
        </p:nvSpPr>
        <p:spPr>
          <a:xfrm>
            <a:off x="504825" y="1809750"/>
            <a:ext cx="10591800" cy="4367213"/>
          </a:xfrm>
        </p:spPr>
        <p:txBody>
          <a:bodyPr/>
          <a:lstStyle/>
          <a:p>
            <a:r>
              <a:rPr lang="en-US" dirty="0">
                <a:latin typeface="Segoe UI Light" panose="020B0502040204020203" pitchFamily="34" charset="0"/>
                <a:cs typeface="Segoe UI Light" panose="020B0502040204020203" pitchFamily="34" charset="0"/>
              </a:rPr>
              <a:t>Refactored to run on .NET Core</a:t>
            </a:r>
          </a:p>
          <a:p>
            <a:r>
              <a:rPr lang="en-US" dirty="0">
                <a:latin typeface="Segoe UI Light" panose="020B0502040204020203" pitchFamily="34" charset="0"/>
                <a:cs typeface="Segoe UI Light" panose="020B0502040204020203" pitchFamily="34" charset="0"/>
              </a:rPr>
              <a:t>Full PowerShell language compatibility &amp; </a:t>
            </a:r>
            <a:r>
              <a:rPr lang="en-US" dirty="0" err="1">
                <a:latin typeface="Segoe UI Light" panose="020B0502040204020203" pitchFamily="34" charset="0"/>
                <a:cs typeface="Segoe UI Light" panose="020B0502040204020203" pitchFamily="34" charset="0"/>
              </a:rPr>
              <a:t>remoting</a:t>
            </a:r>
            <a:endParaRPr lang="en-US" dirty="0">
              <a:latin typeface="Segoe UI Light" panose="020B0502040204020203" pitchFamily="34" charset="0"/>
              <a:cs typeface="Segoe UI Light" panose="020B0502040204020203" pitchFamily="34" charset="0"/>
            </a:endParaRPr>
          </a:p>
          <a:p>
            <a:pPr lvl="1"/>
            <a:r>
              <a:rPr lang="en-US" dirty="0">
                <a:latin typeface="Segoe UI Light" panose="020B0502040204020203" pitchFamily="34" charset="0"/>
                <a:cs typeface="Segoe UI Light" panose="020B0502040204020203" pitchFamily="34" charset="0"/>
              </a:rPr>
              <a:t>Invoke-Command, New-</a:t>
            </a:r>
            <a:r>
              <a:rPr lang="en-US" dirty="0" err="1">
                <a:latin typeface="Segoe UI Light" panose="020B0502040204020203" pitchFamily="34" charset="0"/>
                <a:cs typeface="Segoe UI Light" panose="020B0502040204020203" pitchFamily="34" charset="0"/>
              </a:rPr>
              <a:t>PSSession</a:t>
            </a:r>
            <a:r>
              <a:rPr lang="en-US" dirty="0">
                <a:latin typeface="Segoe UI Light" panose="020B0502040204020203" pitchFamily="34" charset="0"/>
                <a:cs typeface="Segoe UI Light" panose="020B0502040204020203" pitchFamily="34" charset="0"/>
              </a:rPr>
              <a:t>, Enter-</a:t>
            </a:r>
            <a:r>
              <a:rPr lang="en-US" dirty="0" err="1">
                <a:latin typeface="Segoe UI Light" panose="020B0502040204020203" pitchFamily="34" charset="0"/>
                <a:cs typeface="Segoe UI Light" panose="020B0502040204020203" pitchFamily="34" charset="0"/>
              </a:rPr>
              <a:t>PSSession</a:t>
            </a:r>
            <a:r>
              <a:rPr lang="en-US" dirty="0">
                <a:latin typeface="Segoe UI Light" panose="020B0502040204020203" pitchFamily="34" charset="0"/>
                <a:cs typeface="Segoe UI Light" panose="020B0502040204020203" pitchFamily="34" charset="0"/>
              </a:rPr>
              <a:t>, etc.</a:t>
            </a:r>
          </a:p>
          <a:p>
            <a:r>
              <a:rPr lang="en-US" dirty="0">
                <a:latin typeface="Segoe UI Light" panose="020B0502040204020203" pitchFamily="34" charset="0"/>
                <a:cs typeface="Segoe UI Light" panose="020B0502040204020203" pitchFamily="34" charset="0"/>
              </a:rPr>
              <a:t>Most core engine components</a:t>
            </a:r>
          </a:p>
          <a:p>
            <a:r>
              <a:rPr lang="en-US" dirty="0">
                <a:latin typeface="Segoe UI Light" panose="020B0502040204020203" pitchFamily="34" charset="0"/>
                <a:cs typeface="Segoe UI Light" panose="020B0502040204020203" pitchFamily="34" charset="0"/>
              </a:rPr>
              <a:t>Support for all cmdlet types except workflow</a:t>
            </a:r>
          </a:p>
          <a:p>
            <a:pPr lvl="1"/>
            <a:r>
              <a:rPr lang="en-US" dirty="0">
                <a:latin typeface="Segoe UI Light" panose="020B0502040204020203" pitchFamily="34" charset="0"/>
                <a:cs typeface="Segoe UI Light" panose="020B0502040204020203" pitchFamily="34" charset="0"/>
              </a:rPr>
              <a:t>C#, Script, and CIM</a:t>
            </a:r>
          </a:p>
          <a:p>
            <a:r>
              <a:rPr lang="en-US" dirty="0">
                <a:latin typeface="Segoe UI Light" panose="020B0502040204020203" pitchFamily="34" charset="0"/>
                <a:cs typeface="Segoe UI Light" panose="020B0502040204020203" pitchFamily="34" charset="0"/>
              </a:rPr>
              <a:t>Limited set of cmdlets initially</a:t>
            </a:r>
          </a:p>
          <a:p>
            <a:pPr lvl="1"/>
            <a:r>
              <a:rPr lang="en-US" dirty="0">
                <a:latin typeface="Segoe UI Light" panose="020B0502040204020203" pitchFamily="34" charset="0"/>
                <a:cs typeface="Segoe UI Light" panose="020B0502040204020203" pitchFamily="34" charset="0"/>
              </a:rPr>
              <a:t>Growing fast</a:t>
            </a:r>
          </a:p>
        </p:txBody>
      </p:sp>
    </p:spTree>
    <p:extLst>
      <p:ext uri="{BB962C8B-B14F-4D97-AF65-F5344CB8AC3E}">
        <p14:creationId xmlns:p14="http://schemas.microsoft.com/office/powerpoint/2010/main" val="300946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833002" y="365125"/>
            <a:ext cx="10520702" cy="1325563"/>
          </a:xfrm>
        </p:spPr>
        <p:txBody>
          <a:bodyPr>
            <a:normAutofit/>
          </a:bodyPr>
          <a:lstStyle/>
          <a:p>
            <a:r>
              <a:rPr lang="en-US" dirty="0" err="1"/>
              <a:t>DevOpsification</a:t>
            </a:r>
            <a:r>
              <a:rPr lang="en-US" dirty="0"/>
              <a:t> of Windows</a:t>
            </a:r>
          </a:p>
        </p:txBody>
      </p:sp>
      <p:sp>
        <p:nvSpPr>
          <p:cNvPr id="2" name="Content Placeholder 1"/>
          <p:cNvSpPr>
            <a:spLocks noGrp="1"/>
          </p:cNvSpPr>
          <p:nvPr>
            <p:ph idx="1"/>
          </p:nvPr>
        </p:nvSpPr>
        <p:spPr>
          <a:xfrm>
            <a:off x="838201" y="2022601"/>
            <a:ext cx="10515598" cy="4154361"/>
          </a:xfrm>
        </p:spPr>
        <p:txBody>
          <a:bodyPr>
            <a:normAutofit/>
          </a:bodyPr>
          <a:lstStyle/>
          <a:p>
            <a:r>
              <a:rPr lang="en-US" sz="2000" dirty="0"/>
              <a:t>Componentization</a:t>
            </a:r>
          </a:p>
          <a:p>
            <a:r>
              <a:rPr lang="en-US" sz="2000" dirty="0">
                <a:solidFill>
                  <a:srgbClr val="FF0000"/>
                </a:solidFill>
              </a:rPr>
              <a:t>Development</a:t>
            </a:r>
          </a:p>
          <a:p>
            <a:r>
              <a:rPr lang="en-US" sz="2000" dirty="0"/>
              <a:t>Packaging &amp; deployment</a:t>
            </a:r>
          </a:p>
          <a:p>
            <a:r>
              <a:rPr lang="en-US" sz="2000" dirty="0"/>
              <a:t>Configuration</a:t>
            </a:r>
          </a:p>
          <a:p>
            <a:r>
              <a:rPr lang="en-US" sz="2000" dirty="0"/>
              <a:t>Containers &amp; Docker </a:t>
            </a:r>
          </a:p>
          <a:p>
            <a:r>
              <a:rPr lang="en-US" sz="2000" dirty="0"/>
              <a:t>Operational Validation Testing</a:t>
            </a:r>
          </a:p>
          <a:p>
            <a:r>
              <a:rPr lang="en-US" sz="2000" dirty="0"/>
              <a:t>Operating Securely</a:t>
            </a:r>
          </a:p>
        </p:txBody>
      </p:sp>
    </p:spTree>
    <p:extLst>
      <p:ext uri="{BB962C8B-B14F-4D97-AF65-F5344CB8AC3E}">
        <p14:creationId xmlns:p14="http://schemas.microsoft.com/office/powerpoint/2010/main" val="2839093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573085" y="1484770"/>
            <a:ext cx="6349677" cy="3444020"/>
          </a:xfrm>
        </p:spPr>
        <p:txBody>
          <a:bodyPr/>
          <a:lstStyle/>
          <a:p>
            <a:pPr marL="0" indent="0">
              <a:buNone/>
            </a:pPr>
            <a:r>
              <a:rPr lang="en-US" sz="3200" dirty="0"/>
              <a:t>Nano Server has a full developer experience, unlike Server Core</a:t>
            </a:r>
          </a:p>
          <a:p>
            <a:pPr marL="0" indent="0">
              <a:buNone/>
            </a:pPr>
            <a:r>
              <a:rPr lang="en-US" sz="3200" dirty="0"/>
              <a:t>Windows SDK &amp; Visual Studio 2015 target Nano Server</a:t>
            </a:r>
          </a:p>
          <a:p>
            <a:pPr marL="0" indent="0">
              <a:buNone/>
            </a:pPr>
            <a:r>
              <a:rPr lang="en-US" sz="3200" dirty="0"/>
              <a:t>Rich design-time experience </a:t>
            </a:r>
          </a:p>
          <a:p>
            <a:pPr marL="336145" lvl="1" indent="0">
              <a:buNone/>
            </a:pPr>
            <a:r>
              <a:rPr lang="en-US" sz="1800" dirty="0"/>
              <a:t>Project template, full IntelliSense, error squiggles, etc.</a:t>
            </a:r>
          </a:p>
          <a:p>
            <a:pPr marL="0" indent="0">
              <a:buNone/>
            </a:pPr>
            <a:r>
              <a:rPr lang="en-US" sz="3200" dirty="0"/>
              <a:t>Full remote debugging experience</a:t>
            </a:r>
          </a:p>
        </p:txBody>
      </p:sp>
      <p:sp>
        <p:nvSpPr>
          <p:cNvPr id="2" name="Title 1"/>
          <p:cNvSpPr>
            <a:spLocks noGrp="1"/>
          </p:cNvSpPr>
          <p:nvPr>
            <p:ph type="title"/>
          </p:nvPr>
        </p:nvSpPr>
        <p:spPr/>
        <p:txBody>
          <a:bodyPr/>
          <a:lstStyle/>
          <a:p>
            <a:r>
              <a:rPr lang="en-US" dirty="0" err="1"/>
              <a:t>Nano</a:t>
            </a:r>
            <a:r>
              <a:rPr lang="en-US" dirty="0"/>
              <a:t> Server - Developer Experience</a:t>
            </a:r>
          </a:p>
        </p:txBody>
      </p:sp>
      <p:pic>
        <p:nvPicPr>
          <p:cNvPr id="4" name="Picture 3"/>
          <p:cNvPicPr>
            <a:picLocks noChangeAspect="1"/>
          </p:cNvPicPr>
          <p:nvPr/>
        </p:nvPicPr>
        <p:blipFill>
          <a:blip r:embed="rId2"/>
          <a:stretch>
            <a:fillRect/>
          </a:stretch>
        </p:blipFill>
        <p:spPr>
          <a:xfrm>
            <a:off x="-6368" y="4549264"/>
            <a:ext cx="5410039" cy="2310072"/>
          </a:xfrm>
          <a:prstGeom prst="rect">
            <a:avLst/>
          </a:prstGeom>
        </p:spPr>
      </p:pic>
      <p:pic>
        <p:nvPicPr>
          <p:cNvPr id="5" name="Picture 4"/>
          <p:cNvPicPr>
            <a:picLocks noChangeAspect="1"/>
          </p:cNvPicPr>
          <p:nvPr/>
        </p:nvPicPr>
        <p:blipFill>
          <a:blip r:embed="rId3"/>
          <a:stretch>
            <a:fillRect/>
          </a:stretch>
        </p:blipFill>
        <p:spPr>
          <a:xfrm>
            <a:off x="269302" y="2084378"/>
            <a:ext cx="4911310" cy="1796420"/>
          </a:xfrm>
          <a:prstGeom prst="rect">
            <a:avLst/>
          </a:prstGeom>
        </p:spPr>
      </p:pic>
    </p:spTree>
    <p:extLst>
      <p:ext uri="{BB962C8B-B14F-4D97-AF65-F5344CB8AC3E}">
        <p14:creationId xmlns:p14="http://schemas.microsoft.com/office/powerpoint/2010/main" val="30813571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833002" y="365125"/>
            <a:ext cx="10520702" cy="1325563"/>
          </a:xfrm>
        </p:spPr>
        <p:txBody>
          <a:bodyPr>
            <a:normAutofit/>
          </a:bodyPr>
          <a:lstStyle/>
          <a:p>
            <a:r>
              <a:rPr lang="en-US" dirty="0" err="1"/>
              <a:t>DevOpsification</a:t>
            </a:r>
            <a:r>
              <a:rPr lang="en-US" dirty="0"/>
              <a:t> of Windows</a:t>
            </a:r>
          </a:p>
        </p:txBody>
      </p:sp>
      <p:sp>
        <p:nvSpPr>
          <p:cNvPr id="2" name="Content Placeholder 1"/>
          <p:cNvSpPr>
            <a:spLocks noGrp="1"/>
          </p:cNvSpPr>
          <p:nvPr>
            <p:ph idx="1"/>
          </p:nvPr>
        </p:nvSpPr>
        <p:spPr>
          <a:xfrm>
            <a:off x="838201" y="2022601"/>
            <a:ext cx="10515598" cy="4154361"/>
          </a:xfrm>
        </p:spPr>
        <p:txBody>
          <a:bodyPr>
            <a:normAutofit/>
          </a:bodyPr>
          <a:lstStyle/>
          <a:p>
            <a:r>
              <a:rPr lang="en-US" sz="2000" dirty="0"/>
              <a:t>Componentization</a:t>
            </a:r>
          </a:p>
          <a:p>
            <a:r>
              <a:rPr lang="en-US" sz="2000" dirty="0"/>
              <a:t>Development</a:t>
            </a:r>
          </a:p>
          <a:p>
            <a:r>
              <a:rPr lang="en-US" sz="2000" dirty="0">
                <a:solidFill>
                  <a:srgbClr val="FF0000"/>
                </a:solidFill>
              </a:rPr>
              <a:t>Packaging &amp; deployment</a:t>
            </a:r>
          </a:p>
          <a:p>
            <a:r>
              <a:rPr lang="en-US" sz="2000" dirty="0"/>
              <a:t>Configuration</a:t>
            </a:r>
          </a:p>
          <a:p>
            <a:r>
              <a:rPr lang="en-US" sz="2000" dirty="0"/>
              <a:t>Containers &amp; Docker </a:t>
            </a:r>
          </a:p>
          <a:p>
            <a:r>
              <a:rPr lang="en-US" sz="2000" dirty="0"/>
              <a:t>Operational Validation Testing</a:t>
            </a:r>
          </a:p>
          <a:p>
            <a:r>
              <a:rPr lang="en-US" sz="2000" dirty="0"/>
              <a:t>Operating Securely</a:t>
            </a:r>
          </a:p>
        </p:txBody>
      </p:sp>
    </p:spTree>
    <p:extLst>
      <p:ext uri="{BB962C8B-B14F-4D97-AF65-F5344CB8AC3E}">
        <p14:creationId xmlns:p14="http://schemas.microsoft.com/office/powerpoint/2010/main" val="2573590141"/>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p:cNvPicPr>
          <p:nvPr/>
        </p:nvPicPr>
        <p:blipFill rotWithShape="1">
          <a:blip r:embed="rId2"/>
          <a:srcRect l="270" r="25508"/>
          <a:stretch/>
        </p:blipFill>
        <p:spPr>
          <a:xfrm>
            <a:off x="20" y="10"/>
            <a:ext cx="12191980" cy="6857990"/>
          </a:xfrm>
          <a:prstGeom prst="rect">
            <a:avLst/>
          </a:prstGeom>
        </p:spPr>
      </p:pic>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4805" y="640263"/>
            <a:ext cx="5221266" cy="1344975"/>
          </a:xfrm>
        </p:spPr>
        <p:txBody>
          <a:bodyPr>
            <a:normAutofit/>
          </a:bodyPr>
          <a:lstStyle/>
          <a:p>
            <a:r>
              <a:rPr lang="en-US" sz="4000"/>
              <a:t>First a word about MSI</a:t>
            </a:r>
          </a:p>
        </p:txBody>
      </p:sp>
      <p:sp>
        <p:nvSpPr>
          <p:cNvPr id="8" name="Content Placeholder 7"/>
          <p:cNvSpPr>
            <a:spLocks noGrp="1"/>
          </p:cNvSpPr>
          <p:nvPr>
            <p:ph idx="1"/>
          </p:nvPr>
        </p:nvSpPr>
        <p:spPr>
          <a:xfrm>
            <a:off x="594110" y="2121763"/>
            <a:ext cx="5235490" cy="3773010"/>
          </a:xfrm>
        </p:spPr>
        <p:txBody>
          <a:bodyPr>
            <a:normAutofit/>
          </a:bodyPr>
          <a:lstStyle/>
          <a:p>
            <a:r>
              <a:rPr lang="en-US" dirty="0"/>
              <a:t>Not supported on Nano Server</a:t>
            </a:r>
          </a:p>
          <a:p>
            <a:pPr lvl="1"/>
            <a:r>
              <a:rPr lang="en-US" sz="2800" dirty="0"/>
              <a:t>MSI has GUI dependencies</a:t>
            </a:r>
          </a:p>
          <a:p>
            <a:r>
              <a:rPr lang="en-US" dirty="0"/>
              <a:t>Custom Actions are the portal to hell</a:t>
            </a:r>
          </a:p>
        </p:txBody>
      </p:sp>
    </p:spTree>
    <p:extLst>
      <p:ext uri="{BB962C8B-B14F-4D97-AF65-F5344CB8AC3E}">
        <p14:creationId xmlns:p14="http://schemas.microsoft.com/office/powerpoint/2010/main" val="3745293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29139" r="20166"/>
          <a:stretch/>
        </p:blipFill>
        <p:spPr>
          <a:xfrm>
            <a:off x="20" y="10"/>
            <a:ext cx="4635571" cy="6857990"/>
          </a:xfrm>
          <a:prstGeom prst="rect">
            <a:avLst/>
          </a:prstGeom>
          <a:effectLst/>
        </p:spPr>
      </p:pic>
      <p:cxnSp>
        <p:nvCxnSpPr>
          <p:cNvPr id="12" name="Straight Connector 11"/>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a:solidFill>
              <a:srgbClr val="795249"/>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965430" y="629268"/>
            <a:ext cx="6586491" cy="1286160"/>
          </a:xfrm>
        </p:spPr>
        <p:txBody>
          <a:bodyPr anchor="b">
            <a:normAutofit fontScale="90000"/>
          </a:bodyPr>
          <a:lstStyle/>
          <a:p>
            <a:r>
              <a:rPr lang="en-US" dirty="0"/>
              <a:t>Windows Server App installer</a:t>
            </a:r>
            <a:br>
              <a:rPr lang="en-US" dirty="0"/>
            </a:br>
            <a:r>
              <a:rPr lang="en-US" dirty="0"/>
              <a:t>(WSA)</a:t>
            </a:r>
          </a:p>
        </p:txBody>
      </p:sp>
      <p:sp>
        <p:nvSpPr>
          <p:cNvPr id="8" name="Content Placeholder 7"/>
          <p:cNvSpPr>
            <a:spLocks noGrp="1"/>
          </p:cNvSpPr>
          <p:nvPr>
            <p:ph idx="1"/>
          </p:nvPr>
        </p:nvSpPr>
        <p:spPr>
          <a:xfrm>
            <a:off x="4965431" y="2438400"/>
            <a:ext cx="6931294" cy="3785419"/>
          </a:xfrm>
        </p:spPr>
        <p:txBody>
          <a:bodyPr>
            <a:normAutofit/>
          </a:bodyPr>
          <a:lstStyle/>
          <a:p>
            <a:r>
              <a:rPr lang="en-US" dirty="0"/>
              <a:t>New declarative Server installer</a:t>
            </a:r>
          </a:p>
          <a:p>
            <a:r>
              <a:rPr lang="en-US" dirty="0"/>
              <a:t>Extends the </a:t>
            </a:r>
            <a:r>
              <a:rPr lang="en-US" dirty="0" err="1"/>
              <a:t>AppX</a:t>
            </a:r>
            <a:r>
              <a:rPr lang="en-US" dirty="0"/>
              <a:t> schema</a:t>
            </a:r>
          </a:p>
          <a:p>
            <a:pPr lvl="1" indent="-336145"/>
            <a:r>
              <a:rPr lang="en-US" dirty="0"/>
              <a:t>Allows for Server-specific extensions, such as NT Services, Perf Counters, COM Objects, WMI providers, ETW events</a:t>
            </a:r>
          </a:p>
          <a:p>
            <a:r>
              <a:rPr lang="en-US" dirty="0"/>
              <a:t>No custom actions</a:t>
            </a:r>
          </a:p>
          <a:p>
            <a:r>
              <a:rPr lang="en-US" dirty="0"/>
              <a:t>4 out of 5 kittens love WSA</a:t>
            </a:r>
          </a:p>
        </p:txBody>
      </p:sp>
    </p:spTree>
    <p:extLst>
      <p:ext uri="{BB962C8B-B14F-4D97-AF65-F5344CB8AC3E}">
        <p14:creationId xmlns:p14="http://schemas.microsoft.com/office/powerpoint/2010/main" val="349253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0"/>
          </p:nvPr>
        </p:nvSpPr>
        <p:spPr>
          <a:xfrm>
            <a:off x="269239" y="1189495"/>
            <a:ext cx="11653523" cy="4842736"/>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336145" lvl="1" indent="0">
              <a:buNone/>
            </a:pPr>
            <a:endParaRPr lang="en-US" dirty="0"/>
          </a:p>
          <a:p>
            <a:pPr marL="336145" lvl="1" indent="0">
              <a:buNone/>
            </a:pPr>
            <a:endParaRPr lang="en-US" dirty="0"/>
          </a:p>
          <a:p>
            <a:endParaRPr lang="en-US" dirty="0"/>
          </a:p>
        </p:txBody>
      </p:sp>
      <p:sp>
        <p:nvSpPr>
          <p:cNvPr id="3" name="Title 2"/>
          <p:cNvSpPr>
            <a:spLocks noGrp="1"/>
          </p:cNvSpPr>
          <p:nvPr>
            <p:ph type="title"/>
          </p:nvPr>
        </p:nvSpPr>
        <p:spPr/>
        <p:txBody>
          <a:bodyPr/>
          <a:lstStyle/>
          <a:p>
            <a:r>
              <a:rPr lang="en-US" dirty="0" err="1"/>
              <a:t>PackageManagement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399834346"/>
              </p:ext>
            </p:extLst>
          </p:nvPr>
        </p:nvGraphicFramePr>
        <p:xfrm>
          <a:off x="1386167" y="2100860"/>
          <a:ext cx="8128000" cy="2225040"/>
        </p:xfrm>
        <a:graphic>
          <a:graphicData uri="http://schemas.openxmlformats.org/drawingml/2006/table">
            <a:tbl>
              <a:tblPr firstRow="1" bandRow="1">
                <a:tableStyleId>{5C22544A-7EE6-4342-B048-85BDC9FD1C3A}</a:tableStyleId>
              </a:tblPr>
              <a:tblGrid>
                <a:gridCol w="3019580">
                  <a:extLst>
                    <a:ext uri="{9D8B030D-6E8A-4147-A177-3AD203B41FA5}">
                      <a16:colId xmlns:a16="http://schemas.microsoft.com/office/drawing/2014/main" val="1805537593"/>
                    </a:ext>
                  </a:extLst>
                </a:gridCol>
                <a:gridCol w="5108420">
                  <a:extLst>
                    <a:ext uri="{9D8B030D-6E8A-4147-A177-3AD203B41FA5}">
                      <a16:colId xmlns:a16="http://schemas.microsoft.com/office/drawing/2014/main" val="2838630650"/>
                    </a:ext>
                  </a:extLst>
                </a:gridCol>
              </a:tblGrid>
              <a:tr h="370840">
                <a:tc>
                  <a:txBody>
                    <a:bodyPr/>
                    <a:lstStyle/>
                    <a:p>
                      <a:r>
                        <a:rPr lang="en-US" dirty="0"/>
                        <a:t>Cmdlet</a:t>
                      </a:r>
                    </a:p>
                  </a:txBody>
                  <a:tcPr/>
                </a:tc>
                <a:tc>
                  <a:txBody>
                    <a:bodyPr/>
                    <a:lstStyle/>
                    <a:p>
                      <a:r>
                        <a:rPr lang="en-US" dirty="0"/>
                        <a:t>ACTION</a:t>
                      </a:r>
                    </a:p>
                  </a:txBody>
                  <a:tcPr/>
                </a:tc>
                <a:extLst>
                  <a:ext uri="{0D108BD9-81ED-4DB2-BD59-A6C34878D82A}">
                    <a16:rowId xmlns:a16="http://schemas.microsoft.com/office/drawing/2014/main" val="3641973116"/>
                  </a:ext>
                </a:extLst>
              </a:tr>
              <a:tr h="370840">
                <a:tc>
                  <a:txBody>
                    <a:bodyPr/>
                    <a:lstStyle/>
                    <a:p>
                      <a:r>
                        <a:rPr lang="en-US" dirty="0">
                          <a:latin typeface="Consolas" panose="020B0609020204030204" pitchFamily="49" charset="0"/>
                        </a:rPr>
                        <a:t>Find-Package</a:t>
                      </a:r>
                    </a:p>
                  </a:txBody>
                  <a:tcPr/>
                </a:tc>
                <a:tc>
                  <a:txBody>
                    <a:bodyPr/>
                    <a:lstStyle/>
                    <a:p>
                      <a:r>
                        <a:rPr lang="en-US" dirty="0"/>
                        <a:t>Search</a:t>
                      </a:r>
                      <a:r>
                        <a:rPr lang="en-US" baseline="0" dirty="0"/>
                        <a:t> for a package</a:t>
                      </a:r>
                      <a:endParaRPr lang="en-US" dirty="0"/>
                    </a:p>
                  </a:txBody>
                  <a:tcPr/>
                </a:tc>
                <a:extLst>
                  <a:ext uri="{0D108BD9-81ED-4DB2-BD59-A6C34878D82A}">
                    <a16:rowId xmlns:a16="http://schemas.microsoft.com/office/drawing/2014/main" val="1356017831"/>
                  </a:ext>
                </a:extLst>
              </a:tr>
              <a:tr h="370840">
                <a:tc>
                  <a:txBody>
                    <a:bodyPr/>
                    <a:lstStyle/>
                    <a:p>
                      <a:r>
                        <a:rPr lang="en-US" dirty="0">
                          <a:latin typeface="Consolas" panose="020B0609020204030204" pitchFamily="49" charset="0"/>
                        </a:rPr>
                        <a:t>Install-Package</a:t>
                      </a:r>
                    </a:p>
                  </a:txBody>
                  <a:tcPr/>
                </a:tc>
                <a:tc>
                  <a:txBody>
                    <a:bodyPr/>
                    <a:lstStyle/>
                    <a:p>
                      <a:r>
                        <a:rPr lang="en-US" dirty="0"/>
                        <a:t>Install the package</a:t>
                      </a:r>
                    </a:p>
                  </a:txBody>
                  <a:tcPr/>
                </a:tc>
                <a:extLst>
                  <a:ext uri="{0D108BD9-81ED-4DB2-BD59-A6C34878D82A}">
                    <a16:rowId xmlns:a16="http://schemas.microsoft.com/office/drawing/2014/main" val="3220405890"/>
                  </a:ext>
                </a:extLst>
              </a:tr>
              <a:tr h="370840">
                <a:tc>
                  <a:txBody>
                    <a:bodyPr/>
                    <a:lstStyle/>
                    <a:p>
                      <a:r>
                        <a:rPr lang="en-US" dirty="0">
                          <a:latin typeface="Consolas" panose="020B0609020204030204" pitchFamily="49" charset="0"/>
                        </a:rPr>
                        <a:t>Save-Package</a:t>
                      </a:r>
                    </a:p>
                  </a:txBody>
                  <a:tcPr/>
                </a:tc>
                <a:tc>
                  <a:txBody>
                    <a:bodyPr/>
                    <a:lstStyle/>
                    <a:p>
                      <a:r>
                        <a:rPr lang="en-US" dirty="0"/>
                        <a:t>Download the package</a:t>
                      </a:r>
                      <a:r>
                        <a:rPr lang="en-US" baseline="0" dirty="0"/>
                        <a:t> but don’t install it</a:t>
                      </a:r>
                      <a:endParaRPr lang="en-US" dirty="0"/>
                    </a:p>
                  </a:txBody>
                  <a:tcPr/>
                </a:tc>
                <a:extLst>
                  <a:ext uri="{0D108BD9-81ED-4DB2-BD59-A6C34878D82A}">
                    <a16:rowId xmlns:a16="http://schemas.microsoft.com/office/drawing/2014/main" val="38524815"/>
                  </a:ext>
                </a:extLst>
              </a:tr>
              <a:tr h="370840">
                <a:tc>
                  <a:txBody>
                    <a:bodyPr/>
                    <a:lstStyle/>
                    <a:p>
                      <a:r>
                        <a:rPr lang="en-US" dirty="0">
                          <a:latin typeface="Consolas" panose="020B0609020204030204" pitchFamily="49" charset="0"/>
                        </a:rPr>
                        <a:t>Get-Package</a:t>
                      </a:r>
                    </a:p>
                  </a:txBody>
                  <a:tcPr/>
                </a:tc>
                <a:tc>
                  <a:txBody>
                    <a:bodyPr/>
                    <a:lstStyle/>
                    <a:p>
                      <a:r>
                        <a:rPr lang="en-US" dirty="0"/>
                        <a:t>Inventory of installed packages</a:t>
                      </a:r>
                    </a:p>
                  </a:txBody>
                  <a:tcPr/>
                </a:tc>
                <a:extLst>
                  <a:ext uri="{0D108BD9-81ED-4DB2-BD59-A6C34878D82A}">
                    <a16:rowId xmlns:a16="http://schemas.microsoft.com/office/drawing/2014/main" val="1244358321"/>
                  </a:ext>
                </a:extLst>
              </a:tr>
              <a:tr h="370840">
                <a:tc>
                  <a:txBody>
                    <a:bodyPr/>
                    <a:lstStyle/>
                    <a:p>
                      <a:r>
                        <a:rPr lang="en-US" dirty="0">
                          <a:latin typeface="Consolas" panose="020B0609020204030204" pitchFamily="49" charset="0"/>
                        </a:rPr>
                        <a:t>Uninstall-Package</a:t>
                      </a:r>
                    </a:p>
                  </a:txBody>
                  <a:tcPr/>
                </a:tc>
                <a:tc>
                  <a:txBody>
                    <a:bodyPr/>
                    <a:lstStyle/>
                    <a:p>
                      <a:r>
                        <a:rPr lang="en-US" dirty="0"/>
                        <a:t>Uninstall the</a:t>
                      </a:r>
                      <a:r>
                        <a:rPr lang="en-US" baseline="0" dirty="0"/>
                        <a:t> package</a:t>
                      </a:r>
                      <a:endParaRPr lang="en-US" dirty="0"/>
                    </a:p>
                  </a:txBody>
                  <a:tcPr/>
                </a:tc>
                <a:extLst>
                  <a:ext uri="{0D108BD9-81ED-4DB2-BD59-A6C34878D82A}">
                    <a16:rowId xmlns:a16="http://schemas.microsoft.com/office/drawing/2014/main" val="678746848"/>
                  </a:ext>
                </a:extLst>
              </a:tr>
            </a:tbl>
          </a:graphicData>
        </a:graphic>
      </p:graphicFrame>
    </p:spTree>
    <p:extLst>
      <p:ext uri="{BB962C8B-B14F-4D97-AF65-F5344CB8AC3E}">
        <p14:creationId xmlns:p14="http://schemas.microsoft.com/office/powerpoint/2010/main" val="1445251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314325" y="-371475"/>
            <a:ext cx="12715875" cy="782002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2"/>
          <a:stretch>
            <a:fillRect/>
          </a:stretch>
        </p:blipFill>
        <p:spPr>
          <a:xfrm>
            <a:off x="4070" y="1488831"/>
            <a:ext cx="12183860" cy="3880338"/>
          </a:xfrm>
          <a:prstGeom prst="rect">
            <a:avLst/>
          </a:prstGeom>
        </p:spPr>
      </p:pic>
    </p:spTree>
    <p:extLst>
      <p:ext uri="{BB962C8B-B14F-4D97-AF65-F5344CB8AC3E}">
        <p14:creationId xmlns:p14="http://schemas.microsoft.com/office/powerpoint/2010/main" val="854393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802925" cy="899537"/>
          </a:xfrm>
        </p:spPr>
        <p:txBody>
          <a:bodyPr/>
          <a:lstStyle/>
          <a:p>
            <a:r>
              <a:rPr lang="en-US" dirty="0" err="1"/>
              <a:t>PackageManagement</a:t>
            </a:r>
            <a:endParaRPr lang="en-US" dirty="0"/>
          </a:p>
        </p:txBody>
      </p:sp>
      <p:graphicFrame>
        <p:nvGraphicFramePr>
          <p:cNvPr id="4" name="Content Placeholder 3"/>
          <p:cNvGraphicFramePr>
            <a:graphicFrameLocks noGrp="1"/>
          </p:cNvGraphicFramePr>
          <p:nvPr>
            <p:ph idx="4294967295"/>
            <p:extLst/>
          </p:nvPr>
        </p:nvGraphicFramePr>
        <p:xfrm>
          <a:off x="734570" y="1276101"/>
          <a:ext cx="10739979" cy="46937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ight Arrow 2"/>
          <p:cNvSpPr/>
          <p:nvPr/>
        </p:nvSpPr>
        <p:spPr bwMode="auto">
          <a:xfrm rot="10800000">
            <a:off x="1099838" y="6215363"/>
            <a:ext cx="10186288" cy="33250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5101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tx2"/>
          </a:solidFill>
          <a:effectLst/>
        </p:spPr>
      </p:sp>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2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2"/>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24000" y="1376363"/>
            <a:ext cx="9144000" cy="2387600"/>
          </a:xfrm>
        </p:spPr>
        <p:txBody>
          <a:bodyPr vert="horz" lIns="91440" tIns="45720" rIns="91440" bIns="45720" rtlCol="0" anchor="b">
            <a:normAutofit/>
          </a:bodyPr>
          <a:lstStyle/>
          <a:p>
            <a:pPr algn="ctr"/>
            <a:r>
              <a:rPr lang="en-US" sz="6600"/>
              <a:t>DevOps is about culture and processes</a:t>
            </a:r>
          </a:p>
        </p:txBody>
      </p:sp>
    </p:spTree>
    <p:extLst>
      <p:ext uri="{BB962C8B-B14F-4D97-AF65-F5344CB8AC3E}">
        <p14:creationId xmlns:p14="http://schemas.microsoft.com/office/powerpoint/2010/main" val="3169430558"/>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833002" y="365125"/>
            <a:ext cx="10520702" cy="1325563"/>
          </a:xfrm>
        </p:spPr>
        <p:txBody>
          <a:bodyPr>
            <a:normAutofit/>
          </a:bodyPr>
          <a:lstStyle/>
          <a:p>
            <a:r>
              <a:rPr lang="en-US" dirty="0" err="1"/>
              <a:t>DevOpsification</a:t>
            </a:r>
            <a:r>
              <a:rPr lang="en-US" dirty="0"/>
              <a:t> of Windows</a:t>
            </a:r>
          </a:p>
        </p:txBody>
      </p:sp>
      <p:sp>
        <p:nvSpPr>
          <p:cNvPr id="2" name="Content Placeholder 1"/>
          <p:cNvSpPr>
            <a:spLocks noGrp="1"/>
          </p:cNvSpPr>
          <p:nvPr>
            <p:ph idx="1"/>
          </p:nvPr>
        </p:nvSpPr>
        <p:spPr>
          <a:xfrm>
            <a:off x="838201" y="2022601"/>
            <a:ext cx="10515598" cy="4154361"/>
          </a:xfrm>
        </p:spPr>
        <p:txBody>
          <a:bodyPr>
            <a:normAutofit/>
          </a:bodyPr>
          <a:lstStyle/>
          <a:p>
            <a:r>
              <a:rPr lang="en-US" sz="2000" dirty="0"/>
              <a:t>Componentization</a:t>
            </a:r>
          </a:p>
          <a:p>
            <a:r>
              <a:rPr lang="en-US" sz="2000" dirty="0"/>
              <a:t>Development</a:t>
            </a:r>
          </a:p>
          <a:p>
            <a:r>
              <a:rPr lang="en-US" sz="2000" dirty="0"/>
              <a:t>Packaging &amp; deployment</a:t>
            </a:r>
          </a:p>
          <a:p>
            <a:r>
              <a:rPr lang="en-US" sz="2000" dirty="0">
                <a:solidFill>
                  <a:srgbClr val="FF0000"/>
                </a:solidFill>
              </a:rPr>
              <a:t>Configuration</a:t>
            </a:r>
          </a:p>
          <a:p>
            <a:r>
              <a:rPr lang="en-US" sz="2000" dirty="0"/>
              <a:t>Containers &amp; Docker </a:t>
            </a:r>
          </a:p>
          <a:p>
            <a:r>
              <a:rPr lang="en-US" sz="2000" dirty="0"/>
              <a:t>Operational Validation Testing</a:t>
            </a:r>
          </a:p>
          <a:p>
            <a:r>
              <a:rPr lang="en-US" sz="2000" dirty="0"/>
              <a:t>Operating Securely</a:t>
            </a:r>
          </a:p>
        </p:txBody>
      </p:sp>
    </p:spTree>
    <p:extLst>
      <p:ext uri="{BB962C8B-B14F-4D97-AF65-F5344CB8AC3E}">
        <p14:creationId xmlns:p14="http://schemas.microsoft.com/office/powerpoint/2010/main" val="3648348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495"/>
            <a:ext cx="11653523" cy="4851759"/>
          </a:xfrm>
        </p:spPr>
        <p:txBody>
          <a:bodyPr/>
          <a:lstStyle/>
          <a:p>
            <a:r>
              <a:rPr lang="en-US" sz="3529" dirty="0"/>
              <a:t>Cloud scale configuration management</a:t>
            </a:r>
          </a:p>
          <a:p>
            <a:pPr lvl="1" indent="-336145"/>
            <a:r>
              <a:rPr lang="en-US" sz="1961" dirty="0"/>
              <a:t>Declare the state of a server (</a:t>
            </a:r>
            <a:r>
              <a:rPr lang="en-US" sz="1961" dirty="0" err="1"/>
              <a:t>e.g</a:t>
            </a:r>
            <a:r>
              <a:rPr lang="en-US" sz="1961" dirty="0"/>
              <a:t> User X should exist &amp; be a member of the </a:t>
            </a:r>
            <a:r>
              <a:rPr lang="en-US" sz="1961" dirty="0" err="1"/>
              <a:t>Adminstrator</a:t>
            </a:r>
            <a:r>
              <a:rPr lang="en-US" sz="1961" dirty="0"/>
              <a:t> group )</a:t>
            </a:r>
          </a:p>
          <a:p>
            <a:pPr lvl="1" indent="-336145"/>
            <a:r>
              <a:rPr lang="en-US" sz="1961" dirty="0"/>
              <a:t>Apply expert knowledge as common tasks – easier than scripting</a:t>
            </a:r>
          </a:p>
          <a:p>
            <a:r>
              <a:rPr lang="en-US" sz="3529" dirty="0"/>
              <a:t>DSC is the platform</a:t>
            </a:r>
          </a:p>
          <a:p>
            <a:pPr lvl="1" indent="-336145"/>
            <a:r>
              <a:rPr lang="en-US" sz="1961" dirty="0"/>
              <a:t>Works in collaboration with DevOps tool chain (Chef, Puppet, etc.)</a:t>
            </a:r>
          </a:p>
          <a:p>
            <a:r>
              <a:rPr lang="en-US" sz="3529" dirty="0"/>
              <a:t>Windows 2008R2 and later, and Linux via OMI</a:t>
            </a:r>
          </a:p>
          <a:p>
            <a:r>
              <a:rPr lang="en-US" sz="3529" dirty="0"/>
              <a:t>Open source DSC Resource Kit (302) resources</a:t>
            </a:r>
          </a:p>
          <a:p>
            <a:pPr lvl="1" indent="-336145"/>
            <a:r>
              <a:rPr lang="en-US" sz="1961" dirty="0">
                <a:hlinkClick r:id="rId3"/>
              </a:rPr>
              <a:t>https://gallery.technet.microsoft.com/scriptcenter/DSC-Resource-Kit-All-c449312d</a:t>
            </a:r>
            <a:r>
              <a:rPr lang="en-US" sz="1961" dirty="0"/>
              <a:t> </a:t>
            </a:r>
          </a:p>
          <a:p>
            <a:r>
              <a:rPr lang="en-US" sz="3529" dirty="0"/>
              <a:t>DSC Overview</a:t>
            </a:r>
          </a:p>
          <a:p>
            <a:pPr lvl="1" indent="-336145"/>
            <a:r>
              <a:rPr lang="en-US" sz="1961" dirty="0">
                <a:hlinkClick r:id="rId4"/>
              </a:rPr>
              <a:t>https://msdn.microsoft.com/en-us/powershell/dsc/overview</a:t>
            </a:r>
            <a:r>
              <a:rPr lang="en-US" sz="1961" dirty="0"/>
              <a:t> </a:t>
            </a:r>
          </a:p>
        </p:txBody>
      </p:sp>
      <p:sp>
        <p:nvSpPr>
          <p:cNvPr id="2" name="Title 1"/>
          <p:cNvSpPr>
            <a:spLocks noGrp="1"/>
          </p:cNvSpPr>
          <p:nvPr>
            <p:ph type="title"/>
          </p:nvPr>
        </p:nvSpPr>
        <p:spPr/>
        <p:txBody>
          <a:bodyPr/>
          <a:lstStyle/>
          <a:p>
            <a:r>
              <a:rPr lang="en-US"/>
              <a:t>Desired State Configuration</a:t>
            </a:r>
            <a:endParaRPr lang="en-US" dirty="0"/>
          </a:p>
        </p:txBody>
      </p:sp>
    </p:spTree>
    <p:extLst>
      <p:ext uri="{BB962C8B-B14F-4D97-AF65-F5344CB8AC3E}">
        <p14:creationId xmlns:p14="http://schemas.microsoft.com/office/powerpoint/2010/main" val="173530511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833002" y="365125"/>
            <a:ext cx="10520702" cy="1325563"/>
          </a:xfrm>
        </p:spPr>
        <p:txBody>
          <a:bodyPr>
            <a:normAutofit/>
          </a:bodyPr>
          <a:lstStyle/>
          <a:p>
            <a:r>
              <a:rPr lang="en-US" dirty="0" err="1"/>
              <a:t>DevOpsification</a:t>
            </a:r>
            <a:r>
              <a:rPr lang="en-US" dirty="0"/>
              <a:t> of Windows</a:t>
            </a:r>
          </a:p>
        </p:txBody>
      </p:sp>
      <p:sp>
        <p:nvSpPr>
          <p:cNvPr id="2" name="Content Placeholder 1"/>
          <p:cNvSpPr>
            <a:spLocks noGrp="1"/>
          </p:cNvSpPr>
          <p:nvPr>
            <p:ph idx="1"/>
          </p:nvPr>
        </p:nvSpPr>
        <p:spPr>
          <a:xfrm>
            <a:off x="838201" y="2022601"/>
            <a:ext cx="10515598" cy="4154361"/>
          </a:xfrm>
        </p:spPr>
        <p:txBody>
          <a:bodyPr>
            <a:normAutofit/>
          </a:bodyPr>
          <a:lstStyle/>
          <a:p>
            <a:r>
              <a:rPr lang="en-US" sz="2000" dirty="0"/>
              <a:t>Componentization</a:t>
            </a:r>
          </a:p>
          <a:p>
            <a:r>
              <a:rPr lang="en-US" sz="2000" dirty="0"/>
              <a:t>Development</a:t>
            </a:r>
          </a:p>
          <a:p>
            <a:r>
              <a:rPr lang="en-US" sz="2000" dirty="0"/>
              <a:t>Packaging &amp; deployment</a:t>
            </a:r>
          </a:p>
          <a:p>
            <a:r>
              <a:rPr lang="en-US" sz="2000" dirty="0"/>
              <a:t>Configuration</a:t>
            </a:r>
          </a:p>
          <a:p>
            <a:r>
              <a:rPr lang="en-US" sz="2000" dirty="0">
                <a:solidFill>
                  <a:srgbClr val="FF0000"/>
                </a:solidFill>
              </a:rPr>
              <a:t>Containers &amp; Docker </a:t>
            </a:r>
          </a:p>
          <a:p>
            <a:r>
              <a:rPr lang="en-US" sz="2000" dirty="0"/>
              <a:t>Operational Validation Testing</a:t>
            </a:r>
          </a:p>
          <a:p>
            <a:r>
              <a:rPr lang="en-US" sz="2000" dirty="0"/>
              <a:t>Operating Securely</a:t>
            </a:r>
          </a:p>
        </p:txBody>
      </p:sp>
    </p:spTree>
    <p:extLst>
      <p:ext uri="{BB962C8B-B14F-4D97-AF65-F5344CB8AC3E}">
        <p14:creationId xmlns:p14="http://schemas.microsoft.com/office/powerpoint/2010/main" val="3401921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261938" y="-436222"/>
            <a:ext cx="12715875" cy="782002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838200" y="907890"/>
            <a:ext cx="10515600" cy="782798"/>
          </a:xfrm>
        </p:spPr>
        <p:txBody>
          <a:bodyPr>
            <a:normAutofit/>
          </a:bodyPr>
          <a:lstStyle/>
          <a:p>
            <a:r>
              <a:rPr lang="en-US" dirty="0"/>
              <a:t>Running WS2016 Applications</a:t>
            </a:r>
          </a:p>
        </p:txBody>
      </p:sp>
      <p:sp>
        <p:nvSpPr>
          <p:cNvPr id="10" name="Rectangle 9"/>
          <p:cNvSpPr/>
          <p:nvPr/>
        </p:nvSpPr>
        <p:spPr bwMode="auto">
          <a:xfrm>
            <a:off x="7938041" y="2809669"/>
            <a:ext cx="1623357" cy="381168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2739009" y="4342062"/>
            <a:ext cx="1610674" cy="977732"/>
          </a:xfrm>
          <a:prstGeom prst="rect">
            <a:avLst/>
          </a:prstGeom>
          <a:noFill/>
        </p:spPr>
        <p:txBody>
          <a:bodyPr wrap="square" lIns="179259" tIns="143407" rIns="179259" bIns="143407" rtlCol="0">
            <a:noAutofit/>
          </a:bodyPr>
          <a:lstStyle/>
          <a:p>
            <a:pPr algn="ctr" defTabSz="914192">
              <a:lnSpc>
                <a:spcPct val="90000"/>
              </a:lnSpc>
              <a:spcAft>
                <a:spcPts val="588"/>
              </a:spcAft>
            </a:pPr>
            <a:r>
              <a:rPr lang="en-US" sz="1600" dirty="0"/>
              <a:t>Containers and next-gen applications</a:t>
            </a:r>
          </a:p>
        </p:txBody>
      </p:sp>
      <p:sp>
        <p:nvSpPr>
          <p:cNvPr id="33" name="TextBox 32"/>
          <p:cNvSpPr txBox="1"/>
          <p:nvPr/>
        </p:nvSpPr>
        <p:spPr>
          <a:xfrm>
            <a:off x="7973911" y="4714713"/>
            <a:ext cx="1607993" cy="977732"/>
          </a:xfrm>
          <a:prstGeom prst="rect">
            <a:avLst/>
          </a:prstGeom>
          <a:noFill/>
        </p:spPr>
        <p:txBody>
          <a:bodyPr wrap="square" lIns="179259" tIns="143407" rIns="179259" bIns="143407" rtlCol="0">
            <a:noAutofit/>
          </a:bodyPr>
          <a:lstStyle/>
          <a:p>
            <a:pPr algn="ctr" defTabSz="914192">
              <a:lnSpc>
                <a:spcPct val="90000"/>
              </a:lnSpc>
              <a:spcAft>
                <a:spcPts val="588"/>
              </a:spcAft>
            </a:pPr>
            <a:r>
              <a:rPr lang="en-US" sz="1600" dirty="0">
                <a:solidFill>
                  <a:prstClr val="white"/>
                </a:solidFill>
              </a:rPr>
              <a:t>Server And Desktop</a:t>
            </a:r>
          </a:p>
          <a:p>
            <a:pPr algn="ctr" defTabSz="914192">
              <a:lnSpc>
                <a:spcPct val="90000"/>
              </a:lnSpc>
              <a:spcAft>
                <a:spcPts val="588"/>
              </a:spcAft>
            </a:pPr>
            <a:r>
              <a:rPr lang="en-US" sz="1600" dirty="0">
                <a:solidFill>
                  <a:prstClr val="white"/>
                </a:solidFill>
              </a:rPr>
              <a:t>Specialized workloads</a:t>
            </a:r>
          </a:p>
        </p:txBody>
      </p:sp>
      <p:sp>
        <p:nvSpPr>
          <p:cNvPr id="34" name="Freeform 5"/>
          <p:cNvSpPr>
            <a:spLocks/>
          </p:cNvSpPr>
          <p:nvPr/>
        </p:nvSpPr>
        <p:spPr bwMode="auto">
          <a:xfrm>
            <a:off x="8510055" y="4058810"/>
            <a:ext cx="264694" cy="454048"/>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27" tIns="45713" rIns="91427" bIns="45713" numCol="1" anchor="t" anchorCtr="0" compatLnSpc="1">
            <a:prstTxWarp prst="textNoShape">
              <a:avLst/>
            </a:prstTxWarp>
          </a:bodyPr>
          <a:lstStyle/>
          <a:p>
            <a:endParaRPr lang="en-US" sz="1400"/>
          </a:p>
        </p:txBody>
      </p:sp>
      <p:sp>
        <p:nvSpPr>
          <p:cNvPr id="35" name="Freeform 6"/>
          <p:cNvSpPr>
            <a:spLocks/>
          </p:cNvSpPr>
          <p:nvPr/>
        </p:nvSpPr>
        <p:spPr bwMode="auto">
          <a:xfrm>
            <a:off x="8774573" y="4058810"/>
            <a:ext cx="262711" cy="45404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27" tIns="45713" rIns="91427" bIns="45713" numCol="1" anchor="t" anchorCtr="0" compatLnSpc="1">
            <a:prstTxWarp prst="textNoShape">
              <a:avLst/>
            </a:prstTxWarp>
          </a:bodyPr>
          <a:lstStyle/>
          <a:p>
            <a:endParaRPr lang="en-US" sz="1400"/>
          </a:p>
        </p:txBody>
      </p:sp>
      <p:sp>
        <p:nvSpPr>
          <p:cNvPr id="36" name="Freeform 7"/>
          <p:cNvSpPr>
            <a:spLocks/>
          </p:cNvSpPr>
          <p:nvPr/>
        </p:nvSpPr>
        <p:spPr bwMode="auto">
          <a:xfrm>
            <a:off x="8512444" y="3911020"/>
            <a:ext cx="523444" cy="297409"/>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w="15875">
            <a:solidFill>
              <a:schemeClr val="tx1"/>
            </a:solidFill>
          </a:ln>
        </p:spPr>
        <p:txBody>
          <a:bodyPr vert="horz" wrap="square" lIns="91427" tIns="45713" rIns="91427" bIns="45713" numCol="1" anchor="t" anchorCtr="0" compatLnSpc="1">
            <a:prstTxWarp prst="textNoShape">
              <a:avLst/>
            </a:prstTxWarp>
          </a:bodyPr>
          <a:lstStyle/>
          <a:p>
            <a:endParaRPr lang="en-US" sz="1400"/>
          </a:p>
        </p:txBody>
      </p:sp>
      <p:sp>
        <p:nvSpPr>
          <p:cNvPr id="19" name="TextBox 18"/>
          <p:cNvSpPr txBox="1"/>
          <p:nvPr/>
        </p:nvSpPr>
        <p:spPr>
          <a:xfrm>
            <a:off x="7884069" y="1836796"/>
            <a:ext cx="1727976" cy="916347"/>
          </a:xfrm>
          <a:prstGeom prst="rect">
            <a:avLst/>
          </a:prstGeom>
          <a:noFill/>
        </p:spPr>
        <p:txBody>
          <a:bodyPr wrap="square" lIns="179259" tIns="143407" rIns="179259" bIns="143407" rtlCol="0">
            <a:noAutofit/>
          </a:bodyPr>
          <a:lstStyle/>
          <a:p>
            <a:pPr algn="ctr" defTabSz="914192">
              <a:lnSpc>
                <a:spcPct val="90000"/>
              </a:lnSpc>
              <a:spcAft>
                <a:spcPts val="588"/>
              </a:spcAft>
            </a:pPr>
            <a:r>
              <a:rPr lang="en-US" sz="1568" dirty="0"/>
              <a:t>Third-party applications </a:t>
            </a:r>
          </a:p>
          <a:p>
            <a:pPr algn="ctr" defTabSz="914192">
              <a:lnSpc>
                <a:spcPct val="90000"/>
              </a:lnSpc>
              <a:spcAft>
                <a:spcPts val="588"/>
              </a:spcAft>
            </a:pPr>
            <a:r>
              <a:rPr lang="en-US" sz="1568" dirty="0"/>
              <a:t>RDS experience</a:t>
            </a:r>
          </a:p>
        </p:txBody>
      </p:sp>
      <p:sp>
        <p:nvSpPr>
          <p:cNvPr id="27" name="Rectangle 26"/>
          <p:cNvSpPr/>
          <p:nvPr/>
        </p:nvSpPr>
        <p:spPr bwMode="auto">
          <a:xfrm>
            <a:off x="5218169" y="3975007"/>
            <a:ext cx="1623357" cy="263328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41" name="Freeform 5"/>
          <p:cNvSpPr>
            <a:spLocks/>
          </p:cNvSpPr>
          <p:nvPr/>
        </p:nvSpPr>
        <p:spPr bwMode="auto">
          <a:xfrm>
            <a:off x="5773547" y="4481365"/>
            <a:ext cx="264693" cy="454048"/>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27" tIns="45713" rIns="91427" bIns="45713" numCol="1" anchor="t" anchorCtr="0" compatLnSpc="1">
            <a:prstTxWarp prst="textNoShape">
              <a:avLst/>
            </a:prstTxWarp>
          </a:bodyPr>
          <a:lstStyle/>
          <a:p>
            <a:endParaRPr lang="en-US" sz="1400"/>
          </a:p>
        </p:txBody>
      </p:sp>
      <p:sp>
        <p:nvSpPr>
          <p:cNvPr id="42" name="Freeform 6"/>
          <p:cNvSpPr>
            <a:spLocks/>
          </p:cNvSpPr>
          <p:nvPr/>
        </p:nvSpPr>
        <p:spPr bwMode="auto">
          <a:xfrm>
            <a:off x="6038067" y="4481365"/>
            <a:ext cx="262711" cy="45404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27" tIns="45713" rIns="91427" bIns="45713" numCol="1" anchor="t" anchorCtr="0" compatLnSpc="1">
            <a:prstTxWarp prst="textNoShape">
              <a:avLst/>
            </a:prstTxWarp>
          </a:bodyPr>
          <a:lstStyle/>
          <a:p>
            <a:endParaRPr lang="en-US" sz="1400"/>
          </a:p>
        </p:txBody>
      </p:sp>
      <p:sp>
        <p:nvSpPr>
          <p:cNvPr id="55" name="Freeform 7"/>
          <p:cNvSpPr>
            <a:spLocks/>
          </p:cNvSpPr>
          <p:nvPr/>
        </p:nvSpPr>
        <p:spPr bwMode="auto">
          <a:xfrm>
            <a:off x="5775938" y="4333575"/>
            <a:ext cx="523444" cy="297409"/>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27" tIns="45713" rIns="91427" bIns="45713" numCol="1" anchor="t" anchorCtr="0" compatLnSpc="1">
            <a:prstTxWarp prst="textNoShape">
              <a:avLst/>
            </a:prstTxWarp>
          </a:bodyPr>
          <a:lstStyle/>
          <a:p>
            <a:endParaRPr lang="en-US" sz="1400"/>
          </a:p>
        </p:txBody>
      </p:sp>
      <p:sp>
        <p:nvSpPr>
          <p:cNvPr id="21" name="TextBox 20"/>
          <p:cNvSpPr txBox="1"/>
          <p:nvPr/>
        </p:nvSpPr>
        <p:spPr>
          <a:xfrm>
            <a:off x="5044102" y="5050707"/>
            <a:ext cx="1987115" cy="977733"/>
          </a:xfrm>
          <a:prstGeom prst="rect">
            <a:avLst/>
          </a:prstGeom>
          <a:noFill/>
        </p:spPr>
        <p:txBody>
          <a:bodyPr wrap="square" lIns="179259" tIns="143407" rIns="179259" bIns="143407" rtlCol="0">
            <a:noAutofit/>
          </a:bodyPr>
          <a:lstStyle/>
          <a:p>
            <a:pPr algn="ctr" defTabSz="914192">
              <a:lnSpc>
                <a:spcPct val="90000"/>
              </a:lnSpc>
              <a:spcAft>
                <a:spcPts val="588"/>
              </a:spcAft>
            </a:pPr>
            <a:r>
              <a:rPr lang="en-US" sz="1600" dirty="0">
                <a:solidFill>
                  <a:prstClr val="white"/>
                </a:solidFill>
              </a:rPr>
              <a:t>Server Core</a:t>
            </a:r>
          </a:p>
          <a:p>
            <a:pPr algn="ctr" defTabSz="914192">
              <a:lnSpc>
                <a:spcPct val="90000"/>
              </a:lnSpc>
              <a:spcAft>
                <a:spcPts val="588"/>
              </a:spcAft>
            </a:pPr>
            <a:r>
              <a:rPr lang="en-US" sz="1600" dirty="0">
                <a:solidFill>
                  <a:prstClr val="white"/>
                </a:solidFill>
              </a:rPr>
              <a:t>Lower maintenance server environment</a:t>
            </a:r>
          </a:p>
        </p:txBody>
      </p:sp>
      <p:sp>
        <p:nvSpPr>
          <p:cNvPr id="18" name="TextBox 17"/>
          <p:cNvSpPr txBox="1"/>
          <p:nvPr/>
        </p:nvSpPr>
        <p:spPr>
          <a:xfrm>
            <a:off x="5207110" y="3321391"/>
            <a:ext cx="1661100" cy="629845"/>
          </a:xfrm>
          <a:prstGeom prst="rect">
            <a:avLst/>
          </a:prstGeom>
          <a:noFill/>
        </p:spPr>
        <p:txBody>
          <a:bodyPr wrap="square" lIns="179259" tIns="143407" rIns="179259" bIns="143407" rtlCol="0">
            <a:noAutofit/>
          </a:bodyPr>
          <a:lstStyle/>
          <a:p>
            <a:pPr algn="ctr" defTabSz="914192">
              <a:lnSpc>
                <a:spcPct val="90000"/>
              </a:lnSpc>
              <a:spcAft>
                <a:spcPts val="588"/>
              </a:spcAft>
            </a:pPr>
            <a:r>
              <a:rPr lang="en-US" sz="1600" dirty="0"/>
              <a:t>Traditional VM workloads</a:t>
            </a:r>
          </a:p>
        </p:txBody>
      </p:sp>
      <p:sp>
        <p:nvSpPr>
          <p:cNvPr id="28" name="Rectangle 27"/>
          <p:cNvSpPr/>
          <p:nvPr/>
        </p:nvSpPr>
        <p:spPr bwMode="auto">
          <a:xfrm>
            <a:off x="2732668" y="5223612"/>
            <a:ext cx="1623357" cy="13846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38" name="Freeform 5"/>
          <p:cNvSpPr>
            <a:spLocks/>
          </p:cNvSpPr>
          <p:nvPr/>
        </p:nvSpPr>
        <p:spPr bwMode="auto">
          <a:xfrm>
            <a:off x="3257921" y="5438144"/>
            <a:ext cx="264694" cy="454048"/>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bg1"/>
            </a:solidFill>
          </a:ln>
        </p:spPr>
        <p:txBody>
          <a:bodyPr vert="horz" wrap="square" lIns="91427" tIns="45713" rIns="91427" bIns="45713" numCol="1" anchor="t" anchorCtr="0" compatLnSpc="1">
            <a:prstTxWarp prst="textNoShape">
              <a:avLst/>
            </a:prstTxWarp>
          </a:bodyPr>
          <a:lstStyle/>
          <a:p>
            <a:endParaRPr lang="en-US" sz="1400"/>
          </a:p>
        </p:txBody>
      </p:sp>
      <p:sp>
        <p:nvSpPr>
          <p:cNvPr id="39" name="Freeform 6"/>
          <p:cNvSpPr>
            <a:spLocks/>
          </p:cNvSpPr>
          <p:nvPr/>
        </p:nvSpPr>
        <p:spPr bwMode="auto">
          <a:xfrm>
            <a:off x="3522439" y="5438144"/>
            <a:ext cx="262711" cy="45404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noFill/>
          <a:ln w="15875">
            <a:solidFill>
              <a:schemeClr val="bg1"/>
            </a:solidFill>
          </a:ln>
        </p:spPr>
        <p:txBody>
          <a:bodyPr vert="horz" wrap="square" lIns="91427" tIns="45713" rIns="91427" bIns="45713" numCol="1" anchor="t" anchorCtr="0" compatLnSpc="1">
            <a:prstTxWarp prst="textNoShape">
              <a:avLst/>
            </a:prstTxWarp>
          </a:bodyPr>
          <a:lstStyle/>
          <a:p>
            <a:endParaRPr lang="en-US" sz="1400"/>
          </a:p>
        </p:txBody>
      </p:sp>
      <p:sp>
        <p:nvSpPr>
          <p:cNvPr id="43" name="Freeform 7"/>
          <p:cNvSpPr>
            <a:spLocks/>
          </p:cNvSpPr>
          <p:nvPr/>
        </p:nvSpPr>
        <p:spPr bwMode="auto">
          <a:xfrm>
            <a:off x="3260310" y="5290355"/>
            <a:ext cx="523444" cy="297409"/>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27" tIns="45713" rIns="91427" bIns="45713" numCol="1" anchor="t" anchorCtr="0" compatLnSpc="1">
            <a:prstTxWarp prst="textNoShape">
              <a:avLst/>
            </a:prstTxWarp>
          </a:bodyPr>
          <a:lstStyle/>
          <a:p>
            <a:endParaRPr lang="en-US" sz="1400"/>
          </a:p>
        </p:txBody>
      </p:sp>
      <p:sp>
        <p:nvSpPr>
          <p:cNvPr id="37" name="TextBox 36"/>
          <p:cNvSpPr txBox="1"/>
          <p:nvPr/>
        </p:nvSpPr>
        <p:spPr>
          <a:xfrm>
            <a:off x="2620808" y="5857645"/>
            <a:ext cx="1802448" cy="977732"/>
          </a:xfrm>
          <a:prstGeom prst="rect">
            <a:avLst/>
          </a:prstGeom>
          <a:noFill/>
        </p:spPr>
        <p:txBody>
          <a:bodyPr wrap="square" lIns="179259" tIns="143407" rIns="179259" bIns="143407" rtlCol="0">
            <a:noAutofit/>
          </a:bodyPr>
          <a:lstStyle/>
          <a:p>
            <a:pPr algn="ctr" defTabSz="914192">
              <a:lnSpc>
                <a:spcPct val="90000"/>
              </a:lnSpc>
              <a:spcAft>
                <a:spcPts val="588"/>
              </a:spcAft>
            </a:pPr>
            <a:r>
              <a:rPr lang="en-US" sz="1600" dirty="0">
                <a:solidFill>
                  <a:prstClr val="white"/>
                </a:solidFill>
              </a:rPr>
              <a:t>Nano Server</a:t>
            </a:r>
          </a:p>
          <a:p>
            <a:pPr algn="ctr" defTabSz="914192">
              <a:lnSpc>
                <a:spcPct val="90000"/>
              </a:lnSpc>
              <a:spcAft>
                <a:spcPts val="588"/>
              </a:spcAft>
            </a:pPr>
            <a:r>
              <a:rPr lang="en-US" sz="1600" dirty="0">
                <a:solidFill>
                  <a:prstClr val="white"/>
                </a:solidFill>
              </a:rPr>
              <a:t>Just enough OS</a:t>
            </a:r>
          </a:p>
        </p:txBody>
      </p:sp>
    </p:spTree>
    <p:extLst>
      <p:ext uri="{BB962C8B-B14F-4D97-AF65-F5344CB8AC3E}">
        <p14:creationId xmlns:p14="http://schemas.microsoft.com/office/powerpoint/2010/main" val="30218816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69239" y="1189495"/>
            <a:ext cx="11653523" cy="3586816"/>
          </a:xfrm>
        </p:spPr>
        <p:txBody>
          <a:bodyPr/>
          <a:lstStyle/>
          <a:p>
            <a:pPr marL="0" indent="0">
              <a:buNone/>
            </a:pPr>
            <a:r>
              <a:rPr lang="en-US" sz="3600" dirty="0"/>
              <a:t>Physical hosts</a:t>
            </a:r>
          </a:p>
          <a:p>
            <a:pPr marL="0" indent="0">
              <a:buNone/>
            </a:pPr>
            <a:r>
              <a:rPr lang="en-US" sz="3600" dirty="0"/>
              <a:t>Virtual hosts</a:t>
            </a:r>
          </a:p>
          <a:p>
            <a:pPr marL="0" indent="0">
              <a:buNone/>
            </a:pPr>
            <a:r>
              <a:rPr lang="en-US" sz="3600" dirty="0"/>
              <a:t>Windows Server containers</a:t>
            </a:r>
          </a:p>
          <a:p>
            <a:pPr marL="336145" lvl="1" indent="0">
              <a:buNone/>
            </a:pPr>
            <a:r>
              <a:rPr lang="en-US" sz="2000" dirty="0"/>
              <a:t>Container must match host (i.e. Nano on Nano) </a:t>
            </a:r>
            <a:r>
              <a:rPr lang="en-US" sz="2000" i="1" dirty="0"/>
              <a:t>will be relaxed in the future…</a:t>
            </a:r>
            <a:endParaRPr lang="en-US" sz="2000" dirty="0"/>
          </a:p>
          <a:p>
            <a:pPr marL="0" indent="0">
              <a:buNone/>
            </a:pPr>
            <a:r>
              <a:rPr lang="en-US" sz="3600" dirty="0"/>
              <a:t>Hyper-V containers</a:t>
            </a:r>
          </a:p>
          <a:p>
            <a:pPr marL="336145" lvl="1" indent="0">
              <a:buNone/>
            </a:pPr>
            <a:r>
              <a:rPr lang="en-US" sz="2000" dirty="0"/>
              <a:t>Container must be Nano Server. </a:t>
            </a:r>
            <a:r>
              <a:rPr lang="en-US" sz="2000" i="1" dirty="0"/>
              <a:t> Server Core support coming…</a:t>
            </a:r>
            <a:endParaRPr lang="en-US" sz="2000" dirty="0"/>
          </a:p>
          <a:p>
            <a:pPr marL="336145" lvl="1" indent="0">
              <a:buNone/>
            </a:pPr>
            <a:r>
              <a:rPr lang="en-US" sz="2000" dirty="0"/>
              <a:t>Host can be Nano Server, Windows Server Core or Windows Server w/Desktop</a:t>
            </a:r>
          </a:p>
        </p:txBody>
      </p:sp>
      <p:sp>
        <p:nvSpPr>
          <p:cNvPr id="2" name="Title 1"/>
          <p:cNvSpPr>
            <a:spLocks noGrp="1"/>
          </p:cNvSpPr>
          <p:nvPr>
            <p:ph type="title"/>
          </p:nvPr>
        </p:nvSpPr>
        <p:spPr/>
        <p:txBody>
          <a:bodyPr/>
          <a:lstStyle/>
          <a:p>
            <a:r>
              <a:rPr lang="en-US" dirty="0"/>
              <a:t>Operating System Deployment Modes </a:t>
            </a:r>
          </a:p>
        </p:txBody>
      </p:sp>
      <p:sp>
        <p:nvSpPr>
          <p:cNvPr id="6" name="Freeform 5"/>
          <p:cNvSpPr>
            <a:spLocks noChangeAspect="1" noEditPoints="1"/>
          </p:cNvSpPr>
          <p:nvPr/>
        </p:nvSpPr>
        <p:spPr bwMode="auto">
          <a:xfrm>
            <a:off x="1789860" y="4629072"/>
            <a:ext cx="1940133" cy="1710202"/>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solidFill>
          <a:ln>
            <a:noFill/>
          </a:ln>
          <a:extLst/>
        </p:spPr>
        <p:txBody>
          <a:bodyPr vert="horz" wrap="square" lIns="89630" tIns="44814" rIns="89630" bIns="44814" numCol="1" anchor="t" anchorCtr="0" compatLnSpc="1">
            <a:prstTxWarp prst="textNoShape">
              <a:avLst/>
            </a:prstTxWarp>
          </a:bodyPr>
          <a:lstStyle/>
          <a:p>
            <a:pPr defTabSz="896386"/>
            <a:endParaRPr lang="en-US" sz="1765" kern="0">
              <a:solidFill>
                <a:srgbClr val="505050"/>
              </a:solidFill>
            </a:endParaRPr>
          </a:p>
        </p:txBody>
      </p:sp>
      <p:pic>
        <p:nvPicPr>
          <p:cNvPr id="5" name="Picture 4"/>
          <p:cNvPicPr>
            <a:picLocks noChangeAspect="1"/>
          </p:cNvPicPr>
          <p:nvPr/>
        </p:nvPicPr>
        <p:blipFill>
          <a:blip r:embed="rId3"/>
          <a:stretch>
            <a:fillRect/>
          </a:stretch>
        </p:blipFill>
        <p:spPr>
          <a:xfrm>
            <a:off x="2176958" y="5130669"/>
            <a:ext cx="1141342" cy="652585"/>
          </a:xfrm>
          <a:prstGeom prst="rect">
            <a:avLst/>
          </a:prstGeom>
        </p:spPr>
      </p:pic>
      <p:sp>
        <p:nvSpPr>
          <p:cNvPr id="9" name="Rectangular Callout 8"/>
          <p:cNvSpPr/>
          <p:nvPr/>
        </p:nvSpPr>
        <p:spPr bwMode="auto">
          <a:xfrm>
            <a:off x="4253848" y="5508147"/>
            <a:ext cx="1411849" cy="831127"/>
          </a:xfrm>
          <a:prstGeom prst="wedgeRectCallout">
            <a:avLst>
              <a:gd name="adj1" fmla="val -95363"/>
              <a:gd name="adj2" fmla="val -15022"/>
            </a:avLst>
          </a:prstGeom>
          <a:solidFill>
            <a:schemeClr val="accent3"/>
          </a:solidFill>
          <a:ln>
            <a:solidFill>
              <a:schemeClr val="accent3"/>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kern="0" dirty="0">
                <a:gradFill>
                  <a:gsLst>
                    <a:gs pos="16814">
                      <a:srgbClr val="FFFFFF"/>
                    </a:gs>
                    <a:gs pos="46000">
                      <a:srgbClr val="FFFFFF"/>
                    </a:gs>
                  </a:gsLst>
                  <a:lin ang="5400000" scaled="0"/>
                </a:gradFill>
              </a:rPr>
              <a:t>Container Host</a:t>
            </a:r>
          </a:p>
        </p:txBody>
      </p:sp>
      <p:sp>
        <p:nvSpPr>
          <p:cNvPr id="10" name="Rectangular Callout 9"/>
          <p:cNvSpPr/>
          <p:nvPr/>
        </p:nvSpPr>
        <p:spPr bwMode="auto">
          <a:xfrm>
            <a:off x="358985" y="4924820"/>
            <a:ext cx="1411849" cy="665241"/>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kern="0" dirty="0">
                <a:gradFill>
                  <a:gsLst>
                    <a:gs pos="16814">
                      <a:srgbClr val="FFFFFF"/>
                    </a:gs>
                    <a:gs pos="46000">
                      <a:srgbClr val="FFFFFF"/>
                    </a:gs>
                  </a:gsLst>
                  <a:lin ang="5400000" scaled="0"/>
                </a:gradFill>
              </a:rPr>
              <a:t>Container</a:t>
            </a:r>
            <a:endParaRPr lang="en-US" sz="1961" kern="0" dirty="0">
              <a:gradFill>
                <a:gsLst>
                  <a:gs pos="16814">
                    <a:srgbClr val="FFFFFF"/>
                  </a:gs>
                  <a:gs pos="46000">
                    <a:srgbClr val="FFFFFF"/>
                  </a:gs>
                </a:gsLst>
                <a:lin ang="5400000" scaled="0"/>
              </a:gradFill>
            </a:endParaRPr>
          </a:p>
        </p:txBody>
      </p:sp>
      <p:sp>
        <p:nvSpPr>
          <p:cNvPr id="11" name="TextBox 10"/>
          <p:cNvSpPr txBox="1"/>
          <p:nvPr/>
        </p:nvSpPr>
        <p:spPr>
          <a:xfrm>
            <a:off x="1589195" y="6241992"/>
            <a:ext cx="2341460"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Physical Server</a:t>
            </a:r>
          </a:p>
        </p:txBody>
      </p:sp>
      <p:sp>
        <p:nvSpPr>
          <p:cNvPr id="12" name="Freeform 11"/>
          <p:cNvSpPr>
            <a:spLocks noChangeAspect="1" noEditPoints="1"/>
          </p:cNvSpPr>
          <p:nvPr/>
        </p:nvSpPr>
        <p:spPr bwMode="auto">
          <a:xfrm>
            <a:off x="7931405" y="4770257"/>
            <a:ext cx="1940133" cy="1641547"/>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896386"/>
            <a:endParaRPr lang="en-US" sz="1765" kern="0">
              <a:solidFill>
                <a:srgbClr val="505050"/>
              </a:solidFill>
            </a:endParaRPr>
          </a:p>
        </p:txBody>
      </p:sp>
      <p:sp>
        <p:nvSpPr>
          <p:cNvPr id="14" name="Rectangular Callout 13"/>
          <p:cNvSpPr/>
          <p:nvPr/>
        </p:nvSpPr>
        <p:spPr bwMode="auto">
          <a:xfrm>
            <a:off x="10417932" y="4934469"/>
            <a:ext cx="1411849" cy="831127"/>
          </a:xfrm>
          <a:prstGeom prst="wedgeRectCallout">
            <a:avLst>
              <a:gd name="adj1" fmla="val -121867"/>
              <a:gd name="adj2" fmla="val 5668"/>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kern="0" dirty="0">
                <a:gradFill>
                  <a:gsLst>
                    <a:gs pos="16814">
                      <a:srgbClr val="FFFFFF"/>
                    </a:gs>
                    <a:gs pos="46000">
                      <a:srgbClr val="FFFFFF"/>
                    </a:gs>
                  </a:gsLst>
                  <a:lin ang="5400000" scaled="0"/>
                </a:gradFill>
              </a:rPr>
              <a:t>Container Host</a:t>
            </a:r>
          </a:p>
        </p:txBody>
      </p:sp>
      <p:sp>
        <p:nvSpPr>
          <p:cNvPr id="16" name="TextBox 15"/>
          <p:cNvSpPr txBox="1"/>
          <p:nvPr/>
        </p:nvSpPr>
        <p:spPr>
          <a:xfrm>
            <a:off x="7730740" y="6314522"/>
            <a:ext cx="2341460"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Physical Server</a:t>
            </a:r>
          </a:p>
        </p:txBody>
      </p:sp>
      <p:sp>
        <p:nvSpPr>
          <p:cNvPr id="17" name="Freeform 16"/>
          <p:cNvSpPr>
            <a:spLocks noChangeAspect="1" noEditPoints="1"/>
          </p:cNvSpPr>
          <p:nvPr/>
        </p:nvSpPr>
        <p:spPr bwMode="auto">
          <a:xfrm>
            <a:off x="8305543" y="4840850"/>
            <a:ext cx="1191853" cy="920505"/>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solidFill>
          <a:ln>
            <a:noFill/>
          </a:ln>
          <a:extLst/>
        </p:spPr>
        <p:txBody>
          <a:bodyPr vert="horz" wrap="square" lIns="89630" tIns="44814" rIns="89630" bIns="44814" numCol="1" anchor="t" anchorCtr="0" compatLnSpc="1">
            <a:prstTxWarp prst="textNoShape">
              <a:avLst/>
            </a:prstTxWarp>
          </a:bodyPr>
          <a:lstStyle/>
          <a:p>
            <a:pPr defTabSz="896386"/>
            <a:endParaRPr lang="en-US" sz="1765" kern="0">
              <a:solidFill>
                <a:srgbClr val="505050"/>
              </a:solidFill>
            </a:endParaRPr>
          </a:p>
        </p:txBody>
      </p:sp>
      <p:sp>
        <p:nvSpPr>
          <p:cNvPr id="18" name="Rectangular Callout 17"/>
          <p:cNvSpPr/>
          <p:nvPr/>
        </p:nvSpPr>
        <p:spPr bwMode="auto">
          <a:xfrm>
            <a:off x="10417932" y="6047876"/>
            <a:ext cx="1579429" cy="651089"/>
          </a:xfrm>
          <a:prstGeom prst="wedgeRectCallout">
            <a:avLst>
              <a:gd name="adj1" fmla="val -86608"/>
              <a:gd name="adj2" fmla="val -1879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kern="0" dirty="0">
                <a:solidFill>
                  <a:schemeClr val="bg2"/>
                </a:solidFill>
              </a:rPr>
              <a:t>Virtual Machine Host</a:t>
            </a:r>
          </a:p>
        </p:txBody>
      </p:sp>
      <p:pic>
        <p:nvPicPr>
          <p:cNvPr id="13" name="Picture 12"/>
          <p:cNvPicPr>
            <a:picLocks noChangeAspect="1"/>
          </p:cNvPicPr>
          <p:nvPr/>
        </p:nvPicPr>
        <p:blipFill>
          <a:blip r:embed="rId3"/>
          <a:stretch>
            <a:fillRect/>
          </a:stretch>
        </p:blipFill>
        <p:spPr>
          <a:xfrm>
            <a:off x="8565575" y="5060442"/>
            <a:ext cx="671788" cy="384109"/>
          </a:xfrm>
          <a:prstGeom prst="rect">
            <a:avLst/>
          </a:prstGeom>
        </p:spPr>
      </p:pic>
      <p:sp>
        <p:nvSpPr>
          <p:cNvPr id="15" name="Rectangular Callout 14"/>
          <p:cNvSpPr/>
          <p:nvPr/>
        </p:nvSpPr>
        <p:spPr bwMode="auto">
          <a:xfrm>
            <a:off x="6741357" y="5037849"/>
            <a:ext cx="1411849" cy="665241"/>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kern="0" dirty="0">
                <a:gradFill>
                  <a:gsLst>
                    <a:gs pos="16814">
                      <a:srgbClr val="FFFFFF"/>
                    </a:gs>
                    <a:gs pos="46000">
                      <a:srgbClr val="FFFFFF"/>
                    </a:gs>
                  </a:gsLst>
                  <a:lin ang="5400000" scaled="0"/>
                </a:gradFill>
              </a:rPr>
              <a:t>Container</a:t>
            </a:r>
            <a:endParaRPr lang="en-US" sz="1961" kern="0" dirty="0">
              <a:gradFill>
                <a:gsLst>
                  <a:gs pos="16814">
                    <a:srgbClr val="FFFFFF"/>
                  </a:gs>
                  <a:gs pos="46000">
                    <a:srgbClr val="FFFFFF"/>
                  </a:gs>
                </a:gsLst>
                <a:lin ang="5400000" scaled="0"/>
              </a:gradFill>
            </a:endParaRPr>
          </a:p>
        </p:txBody>
      </p:sp>
      <p:sp>
        <p:nvSpPr>
          <p:cNvPr id="19" name="TextBox 18"/>
          <p:cNvSpPr txBox="1"/>
          <p:nvPr/>
        </p:nvSpPr>
        <p:spPr>
          <a:xfrm>
            <a:off x="7940973" y="5635197"/>
            <a:ext cx="1920991" cy="452590"/>
          </a:xfrm>
          <a:prstGeom prst="rect">
            <a:avLst/>
          </a:prstGeom>
          <a:noFill/>
        </p:spPr>
        <p:txBody>
          <a:bodyPr wrap="none" lIns="179285" tIns="143428" rIns="179285" bIns="143428" rtlCol="0">
            <a:spAutoFit/>
          </a:bodyPr>
          <a:lstStyle/>
          <a:p>
            <a:pPr defTabSz="896386">
              <a:lnSpc>
                <a:spcPct val="90000"/>
              </a:lnSpc>
              <a:spcAft>
                <a:spcPts val="588"/>
              </a:spcAft>
            </a:pPr>
            <a:r>
              <a:rPr lang="en-US" sz="1176" kern="0" dirty="0">
                <a:solidFill>
                  <a:schemeClr val="bg2"/>
                </a:solidFill>
              </a:rPr>
              <a:t>Nested Virtual Machine</a:t>
            </a:r>
          </a:p>
        </p:txBody>
      </p:sp>
    </p:spTree>
    <p:extLst>
      <p:ext uri="{BB962C8B-B14F-4D97-AF65-F5344CB8AC3E}">
        <p14:creationId xmlns:p14="http://schemas.microsoft.com/office/powerpoint/2010/main" val="304799621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Brace 7"/>
          <p:cNvSpPr/>
          <p:nvPr/>
        </p:nvSpPr>
        <p:spPr>
          <a:xfrm>
            <a:off x="8287222" y="1298730"/>
            <a:ext cx="901709" cy="5026694"/>
          </a:xfrm>
          <a:prstGeom prst="rightBrace">
            <a:avLst>
              <a:gd name="adj1" fmla="val 90955"/>
              <a:gd name="adj2" fmla="val 50542"/>
            </a:avLst>
          </a:prstGeom>
          <a:ln w="381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3" kern="0">
              <a:solidFill>
                <a:srgbClr val="FFFFFF"/>
              </a:solidFill>
            </a:endParaRPr>
          </a:p>
        </p:txBody>
      </p:sp>
      <p:sp>
        <p:nvSpPr>
          <p:cNvPr id="7" name="Title 6"/>
          <p:cNvSpPr>
            <a:spLocks noGrp="1"/>
          </p:cNvSpPr>
          <p:nvPr>
            <p:ph type="title"/>
          </p:nvPr>
        </p:nvSpPr>
        <p:spPr/>
        <p:txBody>
          <a:bodyPr/>
          <a:lstStyle/>
          <a:p>
            <a:r>
              <a:rPr lang="en-US" dirty="0"/>
              <a:t>Same Container Images, Same API</a:t>
            </a:r>
          </a:p>
        </p:txBody>
      </p:sp>
      <p:sp>
        <p:nvSpPr>
          <p:cNvPr id="81" name="Rounded Rectangle 1"/>
          <p:cNvSpPr/>
          <p:nvPr/>
        </p:nvSpPr>
        <p:spPr bwMode="auto">
          <a:xfrm>
            <a:off x="9188930" y="2699529"/>
            <a:ext cx="2462370" cy="2298214"/>
          </a:xfrm>
          <a:prstGeom prst="roundRect">
            <a:avLst>
              <a:gd name="adj" fmla="val 0"/>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081" tIns="143265" rIns="179081" bIns="89541" numCol="1" spcCol="0" rtlCol="0" fromWordArt="0" anchor="b" anchorCtr="0" forceAA="0" compatLnSpc="1">
            <a:prstTxWarp prst="textNoShape">
              <a:avLst/>
            </a:prstTxWarp>
            <a:noAutofit/>
          </a:bodyPr>
          <a:lstStyle/>
          <a:p>
            <a:pPr algn="ctr" defTabSz="896386">
              <a:lnSpc>
                <a:spcPct val="90000"/>
              </a:lnSpc>
              <a:spcAft>
                <a:spcPts val="587"/>
              </a:spcAft>
            </a:pPr>
            <a:r>
              <a:rPr lang="en-US" sz="1763" kern="0" dirty="0">
                <a:solidFill>
                  <a:srgbClr val="0078D7"/>
                </a:solidFill>
              </a:rPr>
              <a:t>Container Management</a:t>
            </a:r>
          </a:p>
        </p:txBody>
      </p:sp>
      <p:grpSp>
        <p:nvGrpSpPr>
          <p:cNvPr id="63" name="Group 31"/>
          <p:cNvGrpSpPr/>
          <p:nvPr/>
        </p:nvGrpSpPr>
        <p:grpSpPr>
          <a:xfrm>
            <a:off x="9462235" y="2859287"/>
            <a:ext cx="1915761" cy="1343112"/>
            <a:chOff x="6173862" y="845633"/>
            <a:chExt cx="1956396" cy="1371600"/>
          </a:xfrm>
        </p:grpSpPr>
        <p:sp>
          <p:nvSpPr>
            <p:cNvPr id="64" name="Rectangle 63"/>
            <p:cNvSpPr/>
            <p:nvPr/>
          </p:nvSpPr>
          <p:spPr>
            <a:xfrm>
              <a:off x="6237660" y="845633"/>
              <a:ext cx="1828800" cy="137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sz="1763" kern="0" dirty="0">
                  <a:solidFill>
                    <a:srgbClr val="FFFFFF"/>
                  </a:solidFill>
                </a:rPr>
                <a:t>Docker</a:t>
              </a:r>
            </a:p>
          </p:txBody>
        </p:sp>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3862" y="1291188"/>
              <a:ext cx="1956396" cy="672474"/>
            </a:xfrm>
            <a:prstGeom prst="rect">
              <a:avLst/>
            </a:prstGeom>
            <a:ln>
              <a:noFill/>
            </a:ln>
          </p:spPr>
        </p:pic>
      </p:grpSp>
      <p:grpSp>
        <p:nvGrpSpPr>
          <p:cNvPr id="18" name="Group 17"/>
          <p:cNvGrpSpPr/>
          <p:nvPr/>
        </p:nvGrpSpPr>
        <p:grpSpPr>
          <a:xfrm>
            <a:off x="508388" y="1265099"/>
            <a:ext cx="2462370" cy="5073976"/>
            <a:chOff x="512106" y="1287462"/>
            <a:chExt cx="2514600" cy="5181600"/>
          </a:xfrm>
        </p:grpSpPr>
        <p:sp>
          <p:nvSpPr>
            <p:cNvPr id="29" name="Rounded Rectangle 10"/>
            <p:cNvSpPr/>
            <p:nvPr/>
          </p:nvSpPr>
          <p:spPr bwMode="auto">
            <a:xfrm>
              <a:off x="512106" y="1287462"/>
              <a:ext cx="2514600" cy="5181600"/>
            </a:xfrm>
            <a:prstGeom prst="roundRect">
              <a:avLst/>
            </a:prstGeom>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081" tIns="143265" rIns="179081" bIns="89541" numCol="1" spcCol="0" rtlCol="0" fromWordArt="0" anchor="b" anchorCtr="0" forceAA="0" compatLnSpc="1">
              <a:prstTxWarp prst="textNoShape">
                <a:avLst/>
              </a:prstTxWarp>
              <a:noAutofit/>
            </a:bodyPr>
            <a:lstStyle/>
            <a:p>
              <a:pPr algn="ctr" defTabSz="896386">
                <a:lnSpc>
                  <a:spcPct val="90000"/>
                </a:lnSpc>
                <a:spcAft>
                  <a:spcPts val="587"/>
                </a:spcAft>
              </a:pPr>
              <a:r>
                <a:rPr lang="en-US" sz="1763" kern="0" dirty="0">
                  <a:solidFill>
                    <a:srgbClr val="0078D7"/>
                  </a:solidFill>
                </a:rPr>
                <a:t>Windows Container Images</a:t>
              </a:r>
            </a:p>
          </p:txBody>
        </p:sp>
        <p:grpSp>
          <p:nvGrpSpPr>
            <p:cNvPr id="15" name="Group 14"/>
            <p:cNvGrpSpPr/>
            <p:nvPr/>
          </p:nvGrpSpPr>
          <p:grpSpPr>
            <a:xfrm>
              <a:off x="851761" y="4487862"/>
              <a:ext cx="1835291" cy="1051560"/>
              <a:chOff x="-2189679" y="4708937"/>
              <a:chExt cx="1835291" cy="1051560"/>
            </a:xfrm>
          </p:grpSpPr>
          <p:pic>
            <p:nvPicPr>
              <p:cNvPr id="40" name="Picture 39"/>
              <p:cNvPicPr>
                <a:picLocks noChangeAspect="1"/>
              </p:cNvPicPr>
              <p:nvPr/>
            </p:nvPicPr>
            <p:blipFill>
              <a:blip r:embed="rId4"/>
              <a:stretch>
                <a:fillRect/>
              </a:stretch>
            </p:blipFill>
            <p:spPr>
              <a:xfrm>
                <a:off x="-2189679" y="4708937"/>
                <a:ext cx="1835291" cy="1051560"/>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2301" y="5037007"/>
                <a:ext cx="1680535" cy="395420"/>
              </a:xfrm>
              <a:prstGeom prst="rect">
                <a:avLst/>
              </a:prstGeom>
            </p:spPr>
          </p:pic>
        </p:grpSp>
        <p:grpSp>
          <p:nvGrpSpPr>
            <p:cNvPr id="12" name="Group 11"/>
            <p:cNvGrpSpPr/>
            <p:nvPr/>
          </p:nvGrpSpPr>
          <p:grpSpPr>
            <a:xfrm>
              <a:off x="851761" y="3085782"/>
              <a:ext cx="1835291" cy="1051560"/>
              <a:chOff x="-2189679" y="3165484"/>
              <a:chExt cx="1835291" cy="1051560"/>
            </a:xfrm>
          </p:grpSpPr>
          <p:pic>
            <p:nvPicPr>
              <p:cNvPr id="38" name="Picture 37"/>
              <p:cNvPicPr>
                <a:picLocks noChangeAspect="1"/>
              </p:cNvPicPr>
              <p:nvPr/>
            </p:nvPicPr>
            <p:blipFill>
              <a:blip r:embed="rId4"/>
              <a:stretch>
                <a:fillRect/>
              </a:stretch>
            </p:blipFill>
            <p:spPr>
              <a:xfrm>
                <a:off x="-2189679" y="3165484"/>
                <a:ext cx="1835291" cy="1051560"/>
              </a:xfrm>
              <a:prstGeom prst="rect">
                <a:avLst/>
              </a:prstGeom>
            </p:spPr>
          </p:pic>
          <p:sp>
            <p:nvSpPr>
              <p:cNvPr id="42" name="Rectangle 41"/>
              <p:cNvSpPr/>
              <p:nvPr/>
            </p:nvSpPr>
            <p:spPr>
              <a:xfrm>
                <a:off x="-2089714" y="3368099"/>
                <a:ext cx="1635360" cy="646331"/>
              </a:xfrm>
              <a:prstGeom prst="rect">
                <a:avLst/>
              </a:prstGeom>
            </p:spPr>
            <p:txBody>
              <a:bodyPr wrap="square">
                <a:spAutoFit/>
              </a:bodyPr>
              <a:lstStyle/>
              <a:p>
                <a:pPr algn="ctr" defTabSz="896386">
                  <a:lnSpc>
                    <a:spcPct val="90000"/>
                  </a:lnSpc>
                </a:pPr>
                <a:r>
                  <a:rPr lang="en-US" sz="1959" b="1" kern="0" dirty="0">
                    <a:gradFill>
                      <a:gsLst>
                        <a:gs pos="2917">
                          <a:srgbClr val="FFFFFF"/>
                        </a:gs>
                        <a:gs pos="30000">
                          <a:srgbClr val="FFFFFF"/>
                        </a:gs>
                      </a:gsLst>
                      <a:lin ang="5400000" scaled="0"/>
                    </a:gradFill>
                    <a:latin typeface="Segoe UI Light"/>
                  </a:rPr>
                  <a:t>Application</a:t>
                </a:r>
              </a:p>
              <a:p>
                <a:pPr algn="ctr" defTabSz="896386">
                  <a:lnSpc>
                    <a:spcPct val="90000"/>
                  </a:lnSpc>
                </a:pPr>
                <a:r>
                  <a:rPr lang="en-US" sz="1959" b="1" kern="0" dirty="0">
                    <a:gradFill>
                      <a:gsLst>
                        <a:gs pos="2917">
                          <a:srgbClr val="FFFFFF"/>
                        </a:gs>
                        <a:gs pos="30000">
                          <a:srgbClr val="FFFFFF"/>
                        </a:gs>
                      </a:gsLst>
                      <a:lin ang="5400000" scaled="0"/>
                    </a:gradFill>
                    <a:latin typeface="Segoe UI Light"/>
                  </a:rPr>
                  <a:t>Framework</a:t>
                </a:r>
              </a:p>
            </p:txBody>
          </p:sp>
        </p:grpSp>
        <p:grpSp>
          <p:nvGrpSpPr>
            <p:cNvPr id="13" name="Group 12"/>
            <p:cNvGrpSpPr/>
            <p:nvPr/>
          </p:nvGrpSpPr>
          <p:grpSpPr>
            <a:xfrm>
              <a:off x="851761" y="1683702"/>
              <a:ext cx="1835291" cy="1051560"/>
              <a:chOff x="-2189679" y="1619313"/>
              <a:chExt cx="1835291" cy="1051560"/>
            </a:xfrm>
          </p:grpSpPr>
          <p:pic>
            <p:nvPicPr>
              <p:cNvPr id="11" name="Picture 10"/>
              <p:cNvPicPr>
                <a:picLocks noChangeAspect="1"/>
              </p:cNvPicPr>
              <p:nvPr/>
            </p:nvPicPr>
            <p:blipFill>
              <a:blip r:embed="rId4"/>
              <a:stretch>
                <a:fillRect/>
              </a:stretch>
            </p:blipFill>
            <p:spPr>
              <a:xfrm>
                <a:off x="-2189679" y="1619313"/>
                <a:ext cx="1835291" cy="1051560"/>
              </a:xfrm>
              <a:prstGeom prst="rect">
                <a:avLst/>
              </a:prstGeom>
            </p:spPr>
          </p:pic>
          <p:pic>
            <p:nvPicPr>
              <p:cNvPr id="43" name="Picture 42"/>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555300" y="1842415"/>
                <a:ext cx="566533" cy="605357"/>
              </a:xfrm>
              <a:prstGeom prst="rect">
                <a:avLst/>
              </a:prstGeom>
            </p:spPr>
          </p:pic>
        </p:grpSp>
      </p:grpSp>
      <p:sp>
        <p:nvSpPr>
          <p:cNvPr id="6" name="Rectangle 5"/>
          <p:cNvSpPr/>
          <p:nvPr/>
        </p:nvSpPr>
        <p:spPr bwMode="auto">
          <a:xfrm>
            <a:off x="3858641" y="1265099"/>
            <a:ext cx="4477038" cy="5073976"/>
          </a:xfrm>
          <a:prstGeom prst="rect">
            <a:avLst/>
          </a:prstGeom>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081" tIns="143265" rIns="179081" bIns="143265"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r>
              <a:rPr lang="en-US" sz="2742" kern="0" dirty="0">
                <a:gradFill>
                  <a:gsLst>
                    <a:gs pos="0">
                      <a:srgbClr val="FFFFFF"/>
                    </a:gs>
                    <a:gs pos="100000">
                      <a:srgbClr val="FFFFFF"/>
                    </a:gs>
                  </a:gsLst>
                  <a:lin ang="5400000" scaled="0"/>
                </a:gradFill>
                <a:ea typeface="Segoe UI" pitchFamily="34" charset="0"/>
                <a:cs typeface="Segoe UI" pitchFamily="34" charset="0"/>
              </a:rPr>
              <a:t>Container Run-Times</a:t>
            </a:r>
          </a:p>
        </p:txBody>
      </p:sp>
      <p:sp>
        <p:nvSpPr>
          <p:cNvPr id="58" name="Rectangle 25"/>
          <p:cNvSpPr/>
          <p:nvPr/>
        </p:nvSpPr>
        <p:spPr>
          <a:xfrm>
            <a:off x="5660889" y="742170"/>
            <a:ext cx="1790815" cy="361661"/>
          </a:xfrm>
          <a:prstGeom prst="rect">
            <a:avLst/>
          </a:prstGeom>
        </p:spPr>
        <p:txBody>
          <a:bodyPr wrap="square">
            <a:spAutoFit/>
          </a:bodyPr>
          <a:lstStyle/>
          <a:p>
            <a:pPr algn="ctr" defTabSz="896386"/>
            <a:endParaRPr lang="en-US" sz="1763" kern="0" dirty="0">
              <a:solidFill>
                <a:srgbClr val="000000"/>
              </a:solidFill>
              <a:latin typeface="Segoe UI Light" panose="020B0502040204020203" pitchFamily="34" charset="0"/>
              <a:cs typeface="Segoe UI Light" panose="020B0502040204020203" pitchFamily="34" charset="0"/>
            </a:endParaRPr>
          </a:p>
        </p:txBody>
      </p:sp>
      <p:sp>
        <p:nvSpPr>
          <p:cNvPr id="2" name="Rectangle 1"/>
          <p:cNvSpPr/>
          <p:nvPr/>
        </p:nvSpPr>
        <p:spPr bwMode="auto">
          <a:xfrm>
            <a:off x="4920115" y="1902312"/>
            <a:ext cx="2354090" cy="1701274"/>
          </a:xfrm>
          <a:prstGeom prst="rect">
            <a:avLst/>
          </a:prstGeom>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081" tIns="143265" rIns="179081" bIns="143265"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17"/>
          <p:cNvSpPr txBox="1"/>
          <p:nvPr/>
        </p:nvSpPr>
        <p:spPr>
          <a:xfrm>
            <a:off x="4920115" y="1922349"/>
            <a:ext cx="2354090" cy="533450"/>
          </a:xfrm>
          <a:prstGeom prst="rect">
            <a:avLst/>
          </a:prstGeom>
          <a:noFill/>
        </p:spPr>
        <p:txBody>
          <a:bodyPr wrap="square" lIns="179081" tIns="143265" rIns="179081" bIns="143265" rtlCol="0">
            <a:spAutoFit/>
          </a:bodyPr>
          <a:lstStyle/>
          <a:p>
            <a:pPr algn="ctr" defTabSz="896386">
              <a:lnSpc>
                <a:spcPct val="90000"/>
              </a:lnSpc>
              <a:spcAft>
                <a:spcPts val="587"/>
              </a:spcAft>
            </a:pPr>
            <a:r>
              <a:rPr lang="en-US" sz="1763" kern="0" dirty="0">
                <a:solidFill>
                  <a:srgbClr val="0078D7"/>
                </a:solidFill>
              </a:rPr>
              <a:t>Hyper-V Container</a:t>
            </a:r>
          </a:p>
        </p:txBody>
      </p:sp>
      <p:sp>
        <p:nvSpPr>
          <p:cNvPr id="45" name="Rectangle 44"/>
          <p:cNvSpPr/>
          <p:nvPr/>
        </p:nvSpPr>
        <p:spPr bwMode="auto">
          <a:xfrm>
            <a:off x="4920115" y="4175172"/>
            <a:ext cx="2354090" cy="1701274"/>
          </a:xfrm>
          <a:prstGeom prst="rect">
            <a:avLst/>
          </a:prstGeom>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081" tIns="143265" rIns="179081" bIns="143265"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TextBox 17"/>
          <p:cNvSpPr txBox="1"/>
          <p:nvPr/>
        </p:nvSpPr>
        <p:spPr>
          <a:xfrm>
            <a:off x="4938233" y="5179873"/>
            <a:ext cx="2364625" cy="777571"/>
          </a:xfrm>
          <a:prstGeom prst="rect">
            <a:avLst/>
          </a:prstGeom>
          <a:noFill/>
        </p:spPr>
        <p:txBody>
          <a:bodyPr wrap="square" lIns="179081" tIns="143265" rIns="179081" bIns="143265" rtlCol="0">
            <a:spAutoFit/>
          </a:bodyPr>
          <a:lstStyle/>
          <a:p>
            <a:pPr algn="ctr" defTabSz="896386">
              <a:lnSpc>
                <a:spcPct val="90000"/>
              </a:lnSpc>
              <a:spcAft>
                <a:spcPts val="587"/>
              </a:spcAft>
            </a:pPr>
            <a:r>
              <a:rPr lang="en-US" sz="1763" kern="0" dirty="0">
                <a:solidFill>
                  <a:srgbClr val="0078D7"/>
                </a:solidFill>
              </a:rPr>
              <a:t>Windows Server Container</a:t>
            </a:r>
          </a:p>
        </p:txBody>
      </p:sp>
      <p:sp>
        <p:nvSpPr>
          <p:cNvPr id="4" name="TextBox 3"/>
          <p:cNvSpPr txBox="1"/>
          <p:nvPr/>
        </p:nvSpPr>
        <p:spPr>
          <a:xfrm>
            <a:off x="3858641" y="5779754"/>
            <a:ext cx="4477038" cy="614823"/>
          </a:xfrm>
          <a:prstGeom prst="rect">
            <a:avLst/>
          </a:prstGeom>
          <a:noFill/>
        </p:spPr>
        <p:txBody>
          <a:bodyPr wrap="square" lIns="179081" tIns="143265" rIns="179081" bIns="143265" rtlCol="0">
            <a:spAutoFit/>
          </a:bodyPr>
          <a:lstStyle/>
          <a:p>
            <a:pPr algn="ctr" defTabSz="896386">
              <a:lnSpc>
                <a:spcPct val="90000"/>
              </a:lnSpc>
              <a:spcAft>
                <a:spcPts val="587"/>
              </a:spcAft>
            </a:pPr>
            <a:r>
              <a:rPr lang="en-US" sz="2350" kern="0" dirty="0">
                <a:gradFill>
                  <a:gsLst>
                    <a:gs pos="2917">
                      <a:srgbClr val="FFFFFF"/>
                    </a:gs>
                    <a:gs pos="30000">
                      <a:srgbClr val="FFFFFF"/>
                    </a:gs>
                  </a:gsLst>
                  <a:lin ang="5400000" scaled="0"/>
                </a:gradFill>
                <a:latin typeface="Segoe UI Light"/>
              </a:rPr>
              <a:t>Write once, deploy anywhere</a:t>
            </a: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36150" y="3489526"/>
            <a:ext cx="2922019" cy="746175"/>
          </a:xfrm>
          <a:prstGeom prst="rect">
            <a:avLst/>
          </a:prstGeom>
        </p:spPr>
      </p:pic>
      <p:pic>
        <p:nvPicPr>
          <p:cNvPr id="16" name="Picture 15"/>
          <p:cNvPicPr>
            <a:picLocks noChangeAspect="1"/>
          </p:cNvPicPr>
          <p:nvPr/>
        </p:nvPicPr>
        <p:blipFill>
          <a:blip r:embed="rId8"/>
          <a:stretch>
            <a:fillRect/>
          </a:stretch>
        </p:blipFill>
        <p:spPr>
          <a:xfrm>
            <a:off x="5190110" y="2384360"/>
            <a:ext cx="1814100" cy="1074489"/>
          </a:xfrm>
          <a:prstGeom prst="rect">
            <a:avLst/>
          </a:prstGeom>
        </p:spPr>
      </p:pic>
      <p:pic>
        <p:nvPicPr>
          <p:cNvPr id="17" name="Picture 16"/>
          <p:cNvPicPr>
            <a:picLocks noChangeAspect="1"/>
          </p:cNvPicPr>
          <p:nvPr/>
        </p:nvPicPr>
        <p:blipFill>
          <a:blip r:embed="rId9"/>
          <a:stretch>
            <a:fillRect/>
          </a:stretch>
        </p:blipFill>
        <p:spPr>
          <a:xfrm>
            <a:off x="5157544" y="4249792"/>
            <a:ext cx="1879231" cy="1074489"/>
          </a:xfrm>
          <a:prstGeom prst="rect">
            <a:avLst/>
          </a:prstGeom>
        </p:spPr>
      </p:pic>
      <p:cxnSp>
        <p:nvCxnSpPr>
          <p:cNvPr id="10" name="Straight Arrow Connector 21"/>
          <p:cNvCxnSpPr>
            <a:stCxn id="29" idx="3"/>
          </p:cNvCxnSpPr>
          <p:nvPr/>
        </p:nvCxnSpPr>
        <p:spPr>
          <a:xfrm flipV="1">
            <a:off x="2970760" y="2776473"/>
            <a:ext cx="1947029" cy="1025614"/>
          </a:xfrm>
          <a:prstGeom prst="straightConnector1">
            <a:avLst/>
          </a:prstGeom>
          <a:ln w="38100">
            <a:solidFill>
              <a:schemeClr val="accent3"/>
            </a:solidFill>
            <a:headEnd type="none"/>
            <a:tailEnd type="triangle"/>
          </a:ln>
        </p:spPr>
        <p:style>
          <a:lnRef idx="2">
            <a:schemeClr val="accent2"/>
          </a:lnRef>
          <a:fillRef idx="0">
            <a:schemeClr val="accent2"/>
          </a:fillRef>
          <a:effectRef idx="1">
            <a:schemeClr val="accent2"/>
          </a:effectRef>
          <a:fontRef idx="minor">
            <a:schemeClr val="tx1"/>
          </a:fontRef>
        </p:style>
      </p:cxnSp>
      <p:cxnSp>
        <p:nvCxnSpPr>
          <p:cNvPr id="47" name="Straight Arrow Connector 23"/>
          <p:cNvCxnSpPr>
            <a:stCxn id="29" idx="3"/>
          </p:cNvCxnSpPr>
          <p:nvPr/>
        </p:nvCxnSpPr>
        <p:spPr>
          <a:xfrm>
            <a:off x="2970760" y="3802087"/>
            <a:ext cx="1952964" cy="1082258"/>
          </a:xfrm>
          <a:prstGeom prst="straightConnector1">
            <a:avLst/>
          </a:prstGeom>
          <a:ln w="38100">
            <a:solidFill>
              <a:schemeClr val="accent3"/>
            </a:solidFill>
            <a:headEnd type="none"/>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886665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par>
                                <p:cTn id="12" presetID="22" presetClass="entr" presetSubtype="8" fill="hold" nodeType="with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wipe(left)">
                                      <p:cBhvr>
                                        <p:cTn id="14" dur="500"/>
                                        <p:tgtEl>
                                          <p:spTgt spid="47"/>
                                        </p:tgtEl>
                                      </p:cBhvr>
                                    </p:animEffect>
                                  </p:childTnLst>
                                </p:cTn>
                              </p:par>
                            </p:childTnLst>
                          </p:cTn>
                        </p:par>
                        <p:par>
                          <p:cTn id="15" fill="hold">
                            <p:stCondLst>
                              <p:cond delay="2750"/>
                            </p:stCondLst>
                            <p:childTnLst>
                              <p:par>
                                <p:cTn id="16" presetID="10" presetClass="entr" presetSubtype="0" fill="hold" grpId="0" nodeType="afterEffect">
                                  <p:stCondLst>
                                    <p:cond delay="15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fade">
                                      <p:cBhvr>
                                        <p:cTn id="23" dur="500"/>
                                        <p:tgtEl>
                                          <p:spTgt spid="81"/>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500"/>
                                        <p:tgtEl>
                                          <p:spTgt spid="63"/>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1" grpId="0" animBg="1"/>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833002" y="365125"/>
            <a:ext cx="10520702" cy="1325563"/>
          </a:xfrm>
        </p:spPr>
        <p:txBody>
          <a:bodyPr>
            <a:normAutofit/>
          </a:bodyPr>
          <a:lstStyle/>
          <a:p>
            <a:r>
              <a:rPr lang="en-US" dirty="0" err="1"/>
              <a:t>DevOpsification</a:t>
            </a:r>
            <a:r>
              <a:rPr lang="en-US" dirty="0"/>
              <a:t> of Windows</a:t>
            </a:r>
          </a:p>
        </p:txBody>
      </p:sp>
      <p:sp>
        <p:nvSpPr>
          <p:cNvPr id="2" name="Content Placeholder 1"/>
          <p:cNvSpPr>
            <a:spLocks noGrp="1"/>
          </p:cNvSpPr>
          <p:nvPr>
            <p:ph idx="1"/>
          </p:nvPr>
        </p:nvSpPr>
        <p:spPr>
          <a:xfrm>
            <a:off x="838201" y="2022601"/>
            <a:ext cx="10515598" cy="4154361"/>
          </a:xfrm>
        </p:spPr>
        <p:txBody>
          <a:bodyPr>
            <a:normAutofit/>
          </a:bodyPr>
          <a:lstStyle/>
          <a:p>
            <a:r>
              <a:rPr lang="en-US" sz="2000" dirty="0"/>
              <a:t>Componentization</a:t>
            </a:r>
          </a:p>
          <a:p>
            <a:r>
              <a:rPr lang="en-US" sz="2000" dirty="0"/>
              <a:t>Development</a:t>
            </a:r>
          </a:p>
          <a:p>
            <a:r>
              <a:rPr lang="en-US" sz="2000" dirty="0"/>
              <a:t>Packaging &amp; deployment</a:t>
            </a:r>
          </a:p>
          <a:p>
            <a:r>
              <a:rPr lang="en-US" sz="2000" dirty="0"/>
              <a:t>Configuration</a:t>
            </a:r>
          </a:p>
          <a:p>
            <a:r>
              <a:rPr lang="en-US" sz="2000" dirty="0"/>
              <a:t>Containers &amp; Docker </a:t>
            </a:r>
          </a:p>
          <a:p>
            <a:r>
              <a:rPr lang="en-US" sz="2000" dirty="0">
                <a:solidFill>
                  <a:srgbClr val="FF0000"/>
                </a:solidFill>
              </a:rPr>
              <a:t>Operational Validation Testing</a:t>
            </a:r>
          </a:p>
          <a:p>
            <a:r>
              <a:rPr lang="en-US" sz="2000" dirty="0"/>
              <a:t>Operating Securely</a:t>
            </a:r>
          </a:p>
        </p:txBody>
      </p:sp>
    </p:spTree>
    <p:extLst>
      <p:ext uri="{BB962C8B-B14F-4D97-AF65-F5344CB8AC3E}">
        <p14:creationId xmlns:p14="http://schemas.microsoft.com/office/powerpoint/2010/main" val="1338535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450" y="0"/>
            <a:ext cx="12293600" cy="6917290"/>
          </a:xfrm>
        </p:spPr>
      </p:pic>
      <p:sp>
        <p:nvSpPr>
          <p:cNvPr id="4" name="Rectangle 3"/>
          <p:cNvSpPr/>
          <p:nvPr/>
        </p:nvSpPr>
        <p:spPr>
          <a:xfrm>
            <a:off x="3048000" y="3105835"/>
            <a:ext cx="6096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7012738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14325" y="-371475"/>
            <a:ext cx="12715875" cy="782002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4572139" cy="5848350"/>
          </a:xfrm>
          <a:prstGeom prst="rect">
            <a:avLst/>
          </a:prstGeom>
        </p:spPr>
      </p:pic>
    </p:spTree>
    <p:extLst>
      <p:ext uri="{BB962C8B-B14F-4D97-AF65-F5344CB8AC3E}">
        <p14:creationId xmlns:p14="http://schemas.microsoft.com/office/powerpoint/2010/main" val="3247089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14325" y="-371475"/>
            <a:ext cx="12715875" cy="782002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3655631" cy="4562475"/>
          </a:xfrm>
          <a:prstGeom prst="rect">
            <a:avLst/>
          </a:prstGeom>
        </p:spPr>
      </p:pic>
    </p:spTree>
    <p:extLst>
      <p:ext uri="{BB962C8B-B14F-4D97-AF65-F5344CB8AC3E}">
        <p14:creationId xmlns:p14="http://schemas.microsoft.com/office/powerpoint/2010/main" val="3408739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tx1"/>
          </a:solidFill>
          <a:effectLst/>
        </p:spPr>
      </p:sp>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27120" y="3509963"/>
            <a:ext cx="4937760" cy="0"/>
          </a:xfrm>
          <a:prstGeom prst="line">
            <a:avLst/>
          </a:prstGeom>
          <a:ln w="22225">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0" y="1122363"/>
            <a:ext cx="9144000" cy="2387600"/>
          </a:xfrm>
        </p:spPr>
        <p:txBody>
          <a:bodyPr vert="horz" lIns="91440" tIns="45720" rIns="91440" bIns="45720" rtlCol="0" anchor="b">
            <a:normAutofit/>
          </a:bodyPr>
          <a:lstStyle/>
          <a:p>
            <a:pPr algn="ctr"/>
            <a:r>
              <a:rPr lang="en-US" sz="6000" dirty="0"/>
              <a:t>DevOps is NOT </a:t>
            </a:r>
            <a:br>
              <a:rPr lang="en-US" sz="6000" dirty="0"/>
            </a:br>
            <a:r>
              <a:rPr lang="en-US" sz="6000" dirty="0"/>
              <a:t>about tools and technology</a:t>
            </a:r>
          </a:p>
        </p:txBody>
      </p:sp>
    </p:spTree>
    <p:extLst>
      <p:ext uri="{BB962C8B-B14F-4D97-AF65-F5344CB8AC3E}">
        <p14:creationId xmlns:p14="http://schemas.microsoft.com/office/powerpoint/2010/main" val="4221080959"/>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itle 2"/>
          <p:cNvSpPr>
            <a:spLocks noGrp="1"/>
          </p:cNvSpPr>
          <p:nvPr>
            <p:ph type="title"/>
          </p:nvPr>
        </p:nvSpPr>
        <p:spPr>
          <a:xfrm>
            <a:off x="833002" y="365125"/>
            <a:ext cx="10520702" cy="1325563"/>
          </a:xfrm>
        </p:spPr>
        <p:txBody>
          <a:bodyPr>
            <a:normAutofit/>
          </a:bodyPr>
          <a:lstStyle/>
          <a:p>
            <a:r>
              <a:rPr lang="en-US" dirty="0" err="1"/>
              <a:t>DevOpsification</a:t>
            </a:r>
            <a:r>
              <a:rPr lang="en-US" dirty="0"/>
              <a:t> of Windows</a:t>
            </a:r>
          </a:p>
        </p:txBody>
      </p:sp>
      <p:sp>
        <p:nvSpPr>
          <p:cNvPr id="2" name="Content Placeholder 1"/>
          <p:cNvSpPr>
            <a:spLocks noGrp="1"/>
          </p:cNvSpPr>
          <p:nvPr>
            <p:ph idx="1"/>
          </p:nvPr>
        </p:nvSpPr>
        <p:spPr>
          <a:xfrm>
            <a:off x="838201" y="2022601"/>
            <a:ext cx="10515598" cy="4154361"/>
          </a:xfrm>
        </p:spPr>
        <p:txBody>
          <a:bodyPr>
            <a:normAutofit/>
          </a:bodyPr>
          <a:lstStyle/>
          <a:p>
            <a:r>
              <a:rPr lang="en-US" sz="2000" dirty="0"/>
              <a:t>Componentization</a:t>
            </a:r>
          </a:p>
          <a:p>
            <a:r>
              <a:rPr lang="en-US" sz="2000" dirty="0"/>
              <a:t>Development</a:t>
            </a:r>
          </a:p>
          <a:p>
            <a:r>
              <a:rPr lang="en-US" sz="2000" dirty="0"/>
              <a:t>Packaging &amp; deployment</a:t>
            </a:r>
          </a:p>
          <a:p>
            <a:r>
              <a:rPr lang="en-US" sz="2000" dirty="0"/>
              <a:t>Configuration</a:t>
            </a:r>
          </a:p>
          <a:p>
            <a:r>
              <a:rPr lang="en-US" sz="2000" dirty="0"/>
              <a:t>Containers &amp; Docker </a:t>
            </a:r>
          </a:p>
          <a:p>
            <a:r>
              <a:rPr lang="en-US" sz="2000" dirty="0"/>
              <a:t>Operational Validation Testing</a:t>
            </a:r>
          </a:p>
          <a:p>
            <a:r>
              <a:rPr lang="en-US" sz="2000" dirty="0">
                <a:solidFill>
                  <a:srgbClr val="FF0000"/>
                </a:solidFill>
              </a:rPr>
              <a:t>Operating Securely</a:t>
            </a:r>
          </a:p>
        </p:txBody>
      </p:sp>
    </p:spTree>
    <p:extLst>
      <p:ext uri="{BB962C8B-B14F-4D97-AF65-F5344CB8AC3E}">
        <p14:creationId xmlns:p14="http://schemas.microsoft.com/office/powerpoint/2010/main" val="1996239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6"/>
          <p:cNvSpPr txBox="1">
            <a:spLocks/>
          </p:cNvSpPr>
          <p:nvPr/>
        </p:nvSpPr>
        <p:spPr>
          <a:xfrm>
            <a:off x="1245039" y="3628686"/>
            <a:ext cx="9701931" cy="250718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 but admins are often not suspected of criminal activity – they are simply targeted because they control access to networks the attacker wants to infiltrate.</a:t>
            </a:r>
            <a:br>
              <a:rPr lang="en-US" sz="2800" dirty="0"/>
            </a:br>
            <a:br>
              <a:rPr lang="en-US" sz="2800" dirty="0"/>
            </a:br>
            <a:r>
              <a:rPr lang="en-US" sz="2800" b="1" i="1" dirty="0">
                <a:solidFill>
                  <a:schemeClr val="tx1"/>
                </a:solidFill>
                <a:cs typeface="Consolas" panose="020B0609020204030204" pitchFamily="49" charset="0"/>
              </a:rPr>
              <a:t>“Who better to target than the person that already has the ‘keys to the kingdom’?”</a:t>
            </a:r>
            <a:endParaRPr lang="en-US" sz="2800" b="1" i="1" dirty="0">
              <a:solidFill>
                <a:schemeClr val="tx1"/>
              </a:solidFill>
            </a:endParaRPr>
          </a:p>
        </p:txBody>
      </p:sp>
      <p:sp>
        <p:nvSpPr>
          <p:cNvPr id="6" name="TextBox 5"/>
          <p:cNvSpPr txBox="1"/>
          <p:nvPr/>
        </p:nvSpPr>
        <p:spPr>
          <a:xfrm>
            <a:off x="1836698" y="3143753"/>
            <a:ext cx="245884" cy="389622"/>
          </a:xfrm>
          <a:prstGeom prst="rect">
            <a:avLst/>
          </a:prstGeom>
          <a:noFill/>
        </p:spPr>
        <p:txBody>
          <a:bodyPr wrap="none" lIns="121721" tIns="60860" rIns="121721" bIns="60860" rtlCol="0">
            <a:spAutoFit/>
          </a:bodyPr>
          <a:lstStyle/>
          <a:p>
            <a:pPr defTabSz="912811"/>
            <a:endParaRPr lang="en-US" sz="1733" dirty="0">
              <a:solidFill>
                <a:srgbClr val="505050"/>
              </a:solidFill>
              <a:latin typeface="Segoe UI"/>
            </a:endParaRPr>
          </a:p>
        </p:txBody>
      </p:sp>
      <p:pic>
        <p:nvPicPr>
          <p:cNvPr id="7" name="Picture 2" descr="http://upload.wikimedia.org/wikipedia/commons/6/60/Edward_Snowden-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68620" y="1485959"/>
            <a:ext cx="1269714" cy="1529829"/>
          </a:xfrm>
          <a:prstGeom prst="rect">
            <a:avLst/>
          </a:prstGeom>
          <a:noFill/>
          <a:effectLst>
            <a:glow rad="139700">
              <a:schemeClr val="accent6">
                <a:satMod val="175000"/>
                <a:alpha val="40000"/>
              </a:schemeClr>
            </a:glow>
            <a:softEdge rad="31750"/>
          </a:effectLst>
          <a:extLst>
            <a:ext uri="{909E8E84-426E-40DD-AFC4-6F175D3DCCD1}">
              <a14:hiddenFill xmlns:a14="http://schemas.microsoft.com/office/drawing/2010/main">
                <a:solidFill>
                  <a:srgbClr val="FFFFFF"/>
                </a:solidFill>
              </a14:hiddenFill>
            </a:ext>
          </a:extLst>
        </p:spPr>
      </p:pic>
      <p:pic>
        <p:nvPicPr>
          <p:cNvPr id="8"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1412" y="1485959"/>
            <a:ext cx="1243694" cy="1529829"/>
          </a:xfrm>
          <a:prstGeom prst="rect">
            <a:avLst/>
          </a:prstGeom>
          <a:effectLst>
            <a:glow rad="139700">
              <a:schemeClr val="accent6">
                <a:satMod val="175000"/>
                <a:alpha val="40000"/>
              </a:schemeClr>
            </a:glow>
            <a:softEdge rad="31750"/>
          </a:effectLst>
        </p:spPr>
      </p:pic>
      <p:sp>
        <p:nvSpPr>
          <p:cNvPr id="9" name="Down Arrow 8"/>
          <p:cNvSpPr/>
          <p:nvPr/>
        </p:nvSpPr>
        <p:spPr>
          <a:xfrm rot="16200000">
            <a:off x="6033088" y="154566"/>
            <a:ext cx="537534" cy="3533533"/>
          </a:xfrm>
          <a:prstGeom prst="downArrow">
            <a:avLst>
              <a:gd name="adj1" fmla="val 50000"/>
              <a:gd name="adj2" fmla="val 93402"/>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121721" tIns="60860" rIns="121721" bIns="60860" rtlCol="0" anchor="ctr"/>
          <a:lstStyle/>
          <a:p>
            <a:pPr algn="ctr" defTabSz="912811"/>
            <a:endParaRPr lang="en-US" sz="1733" dirty="0">
              <a:solidFill>
                <a:prstClr val="white"/>
              </a:solidFill>
            </a:endParaRPr>
          </a:p>
        </p:txBody>
      </p:sp>
      <p:sp>
        <p:nvSpPr>
          <p:cNvPr id="10" name="TextBox 9"/>
          <p:cNvSpPr txBox="1"/>
          <p:nvPr/>
        </p:nvSpPr>
        <p:spPr>
          <a:xfrm>
            <a:off x="3432637" y="1697870"/>
            <a:ext cx="5270841" cy="430669"/>
          </a:xfrm>
          <a:prstGeom prst="rect">
            <a:avLst/>
          </a:prstGeom>
          <a:noFill/>
        </p:spPr>
        <p:txBody>
          <a:bodyPr wrap="square" lIns="121721" tIns="60860" rIns="121721" bIns="60860" rtlCol="0">
            <a:spAutoFit/>
          </a:bodyPr>
          <a:lstStyle/>
          <a:p>
            <a:pPr algn="ctr" defTabSz="912811"/>
            <a:r>
              <a:rPr lang="en-US" sz="2000" dirty="0">
                <a:latin typeface="Consolas" panose="020B0609020204030204" pitchFamily="49" charset="0"/>
                <a:cs typeface="Consolas" panose="020B0609020204030204" pitchFamily="49" charset="0"/>
              </a:rPr>
              <a:t>You’re an Admin</a:t>
            </a:r>
          </a:p>
        </p:txBody>
      </p:sp>
      <p:sp>
        <p:nvSpPr>
          <p:cNvPr id="11" name="Down Arrow 10"/>
          <p:cNvSpPr/>
          <p:nvPr/>
        </p:nvSpPr>
        <p:spPr>
          <a:xfrm rot="5400000">
            <a:off x="6038888" y="753757"/>
            <a:ext cx="525933" cy="3533533"/>
          </a:xfrm>
          <a:prstGeom prst="downArrow">
            <a:avLst>
              <a:gd name="adj1" fmla="val 50000"/>
              <a:gd name="adj2" fmla="val 9340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121721" tIns="60860" rIns="121721" bIns="60860" rtlCol="0" anchor="ctr"/>
          <a:lstStyle/>
          <a:p>
            <a:pPr algn="ctr" defTabSz="912811"/>
            <a:endParaRPr lang="en-US" sz="1733" dirty="0">
              <a:solidFill>
                <a:prstClr val="white"/>
              </a:solidFill>
            </a:endParaRPr>
          </a:p>
        </p:txBody>
      </p:sp>
      <p:sp>
        <p:nvSpPr>
          <p:cNvPr id="12" name="TextBox 11"/>
          <p:cNvSpPr txBox="1"/>
          <p:nvPr/>
        </p:nvSpPr>
        <p:spPr>
          <a:xfrm>
            <a:off x="3460584" y="2315666"/>
            <a:ext cx="5270841" cy="430669"/>
          </a:xfrm>
          <a:prstGeom prst="rect">
            <a:avLst/>
          </a:prstGeom>
          <a:noFill/>
        </p:spPr>
        <p:txBody>
          <a:bodyPr wrap="square" lIns="121721" tIns="60860" rIns="121721" bIns="60860" rtlCol="0">
            <a:spAutoFit/>
          </a:bodyPr>
          <a:lstStyle/>
          <a:p>
            <a:pPr defTabSz="912811"/>
            <a:r>
              <a:rPr lang="en-US" sz="2000" dirty="0">
                <a:latin typeface="Consolas" panose="020B0609020204030204" pitchFamily="49" charset="0"/>
                <a:cs typeface="Consolas" panose="020B0609020204030204" pitchFamily="49" charset="0"/>
              </a:rPr>
              <a:t>          Thanks, you’re PWND!!</a:t>
            </a:r>
          </a:p>
        </p:txBody>
      </p:sp>
      <p:sp>
        <p:nvSpPr>
          <p:cNvPr id="13" name="TextBox 12"/>
          <p:cNvSpPr txBox="1"/>
          <p:nvPr/>
        </p:nvSpPr>
        <p:spPr>
          <a:xfrm>
            <a:off x="9473065" y="1366174"/>
            <a:ext cx="2331001" cy="943604"/>
          </a:xfrm>
          <a:prstGeom prst="rect">
            <a:avLst/>
          </a:prstGeom>
          <a:noFill/>
        </p:spPr>
        <p:txBody>
          <a:bodyPr wrap="none" lIns="121721" tIns="60860" rIns="121721" bIns="60860" rtlCol="0">
            <a:spAutoFit/>
          </a:bodyPr>
          <a:lstStyle/>
          <a:p>
            <a:pPr defTabSz="912811"/>
            <a:r>
              <a:rPr lang="en-US" sz="2133" dirty="0">
                <a:latin typeface="Segoe UI"/>
              </a:rPr>
              <a:t>Edward Snowden</a:t>
            </a:r>
          </a:p>
          <a:p>
            <a:pPr marL="380936" indent="-228562" defTabSz="912811">
              <a:buFont typeface="Arial" panose="020B0604020202020204" pitchFamily="34" charset="0"/>
              <a:buChar char="•"/>
            </a:pPr>
            <a:r>
              <a:rPr lang="en-US" sz="1600" dirty="0">
                <a:latin typeface="Segoe UI"/>
              </a:rPr>
              <a:t>Age 30 </a:t>
            </a:r>
          </a:p>
          <a:p>
            <a:pPr marL="380936" indent="-228562" defTabSz="912811">
              <a:buFont typeface="Arial" panose="020B0604020202020204" pitchFamily="34" charset="0"/>
              <a:buChar char="•"/>
            </a:pPr>
            <a:r>
              <a:rPr lang="en-US" sz="1600" dirty="0">
                <a:latin typeface="Segoe UI"/>
              </a:rPr>
              <a:t>College dropout</a:t>
            </a:r>
          </a:p>
        </p:txBody>
      </p:sp>
      <p:sp>
        <p:nvSpPr>
          <p:cNvPr id="14" name="TextBox 13"/>
          <p:cNvSpPr txBox="1"/>
          <p:nvPr/>
        </p:nvSpPr>
        <p:spPr>
          <a:xfrm>
            <a:off x="527278" y="1366174"/>
            <a:ext cx="3175767" cy="1682268"/>
          </a:xfrm>
          <a:prstGeom prst="rect">
            <a:avLst/>
          </a:prstGeom>
          <a:noFill/>
        </p:spPr>
        <p:txBody>
          <a:bodyPr wrap="square" lIns="121721" tIns="60860" rIns="121721" bIns="60860" rtlCol="0">
            <a:spAutoFit/>
          </a:bodyPr>
          <a:lstStyle/>
          <a:p>
            <a:pPr defTabSz="912811"/>
            <a:r>
              <a:rPr lang="en-US" sz="2133" dirty="0">
                <a:latin typeface="Segoe UI"/>
              </a:rPr>
              <a:t>Michael Hayden</a:t>
            </a:r>
          </a:p>
          <a:p>
            <a:pPr marL="380936" indent="-228562" defTabSz="912811">
              <a:buFont typeface="Arial" panose="020B0604020202020204" pitchFamily="34" charset="0"/>
              <a:buChar char="•"/>
            </a:pPr>
            <a:r>
              <a:rPr lang="en-US" sz="1600" dirty="0">
                <a:latin typeface="Segoe UI"/>
              </a:rPr>
              <a:t>Four star general</a:t>
            </a:r>
          </a:p>
          <a:p>
            <a:pPr marL="380936" indent="-228562" defTabSz="912811">
              <a:buFont typeface="Arial" panose="020B0604020202020204" pitchFamily="34" charset="0"/>
              <a:buChar char="•"/>
            </a:pPr>
            <a:r>
              <a:rPr lang="en-US" sz="1600" dirty="0">
                <a:latin typeface="Segoe UI"/>
              </a:rPr>
              <a:t>Director of the NSA</a:t>
            </a:r>
          </a:p>
          <a:p>
            <a:pPr marL="380936" indent="-228562" defTabSz="912811">
              <a:buFont typeface="Arial" panose="020B0604020202020204" pitchFamily="34" charset="0"/>
              <a:buChar char="•"/>
            </a:pPr>
            <a:r>
              <a:rPr lang="en-US" sz="1600" dirty="0">
                <a:latin typeface="Segoe UI"/>
              </a:rPr>
              <a:t>Director of the CIA</a:t>
            </a:r>
          </a:p>
          <a:p>
            <a:pPr marL="380936" indent="-228562" defTabSz="912811">
              <a:buFont typeface="Arial" panose="020B0604020202020204" pitchFamily="34" charset="0"/>
              <a:buChar char="•"/>
            </a:pPr>
            <a:r>
              <a:rPr lang="en-US" sz="1600" dirty="0">
                <a:latin typeface="Segoe UI"/>
              </a:rPr>
              <a:t>Director of National Intelligence</a:t>
            </a:r>
          </a:p>
        </p:txBody>
      </p:sp>
      <p:sp>
        <p:nvSpPr>
          <p:cNvPr id="15" name="Title 1"/>
          <p:cNvSpPr txBox="1">
            <a:spLocks/>
          </p:cNvSpPr>
          <p:nvPr/>
        </p:nvSpPr>
        <p:spPr>
          <a:xfrm>
            <a:off x="270066" y="289959"/>
            <a:ext cx="11654187" cy="899537"/>
          </a:xfrm>
          <a:prstGeom prst="rect">
            <a:avLst/>
          </a:prstGeom>
        </p:spPr>
        <p:txBody>
          <a:bodyPr/>
          <a:lst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4" dirty="0"/>
              <a:t>Problem: system admin privileges</a:t>
            </a:r>
          </a:p>
        </p:txBody>
      </p:sp>
    </p:spTree>
    <p:extLst>
      <p:ext uri="{BB962C8B-B14F-4D97-AF65-F5344CB8AC3E}">
        <p14:creationId xmlns:p14="http://schemas.microsoft.com/office/powerpoint/2010/main" val="12007307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10" grpId="0"/>
      <p:bldP spid="11" grpId="0" animBg="1"/>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564068" y="2464908"/>
            <a:ext cx="2786754" cy="3364698"/>
            <a:chOff x="10018713" y="4489450"/>
            <a:chExt cx="1382713" cy="2244727"/>
          </a:xfrm>
        </p:grpSpPr>
        <p:sp>
          <p:nvSpPr>
            <p:cNvPr id="5" name="Rectangle 23"/>
            <p:cNvSpPr>
              <a:spLocks noChangeArrowheads="1"/>
            </p:cNvSpPr>
            <p:nvPr/>
          </p:nvSpPr>
          <p:spPr bwMode="auto">
            <a:xfrm>
              <a:off x="10083802" y="4514850"/>
              <a:ext cx="1254126" cy="221932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2933">
                <a:defRPr/>
              </a:pPr>
              <a:endParaRPr lang="en-US" sz="1733" kern="0" dirty="0">
                <a:latin typeface="Segoe UI"/>
              </a:endParaRPr>
            </a:p>
          </p:txBody>
        </p:sp>
        <p:sp>
          <p:nvSpPr>
            <p:cNvPr id="6" name="Rectangle 24"/>
            <p:cNvSpPr>
              <a:spLocks noChangeArrowheads="1"/>
            </p:cNvSpPr>
            <p:nvPr/>
          </p:nvSpPr>
          <p:spPr bwMode="auto">
            <a:xfrm>
              <a:off x="10774363" y="6418263"/>
              <a:ext cx="161925" cy="3159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2933">
                <a:defRPr/>
              </a:pPr>
              <a:endParaRPr lang="en-US" sz="1733" kern="0" dirty="0">
                <a:latin typeface="Segoe UI"/>
              </a:endParaRPr>
            </a:p>
          </p:txBody>
        </p:sp>
        <p:sp>
          <p:nvSpPr>
            <p:cNvPr id="7" name="Rectangle 27"/>
            <p:cNvSpPr>
              <a:spLocks noChangeArrowheads="1"/>
            </p:cNvSpPr>
            <p:nvPr/>
          </p:nvSpPr>
          <p:spPr bwMode="auto">
            <a:xfrm>
              <a:off x="10488613" y="6418263"/>
              <a:ext cx="165100" cy="3159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2933">
                <a:defRPr/>
              </a:pPr>
              <a:endParaRPr lang="en-US" sz="1733" kern="0" dirty="0">
                <a:latin typeface="Segoe UI"/>
              </a:endParaRPr>
            </a:p>
          </p:txBody>
        </p:sp>
        <p:sp>
          <p:nvSpPr>
            <p:cNvPr id="8" name="Rectangle 28"/>
            <p:cNvSpPr>
              <a:spLocks noChangeArrowheads="1"/>
            </p:cNvSpPr>
            <p:nvPr/>
          </p:nvSpPr>
          <p:spPr bwMode="auto">
            <a:xfrm>
              <a:off x="10207626" y="5305425"/>
              <a:ext cx="1014413" cy="1635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2933">
                <a:defRPr/>
              </a:pPr>
              <a:endParaRPr lang="en-US" sz="1733" kern="0" dirty="0">
                <a:latin typeface="Segoe UI"/>
              </a:endParaRPr>
            </a:p>
          </p:txBody>
        </p:sp>
        <p:sp>
          <p:nvSpPr>
            <p:cNvPr id="9" name="Rectangle 29"/>
            <p:cNvSpPr>
              <a:spLocks noChangeArrowheads="1"/>
            </p:cNvSpPr>
            <p:nvPr/>
          </p:nvSpPr>
          <p:spPr bwMode="auto">
            <a:xfrm>
              <a:off x="10207626" y="5588000"/>
              <a:ext cx="1014413" cy="1635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2933">
                <a:defRPr/>
              </a:pPr>
              <a:endParaRPr lang="en-US" sz="1733" kern="0" dirty="0">
                <a:latin typeface="Segoe UI"/>
              </a:endParaRPr>
            </a:p>
          </p:txBody>
        </p:sp>
        <p:sp>
          <p:nvSpPr>
            <p:cNvPr id="10" name="Rectangle 30"/>
            <p:cNvSpPr>
              <a:spLocks noChangeArrowheads="1"/>
            </p:cNvSpPr>
            <p:nvPr/>
          </p:nvSpPr>
          <p:spPr bwMode="auto">
            <a:xfrm>
              <a:off x="10207626" y="587057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2933">
                <a:defRPr/>
              </a:pPr>
              <a:endParaRPr lang="en-US" sz="1733" kern="0" dirty="0">
                <a:latin typeface="Segoe UI"/>
              </a:endParaRPr>
            </a:p>
          </p:txBody>
        </p:sp>
        <p:sp>
          <p:nvSpPr>
            <p:cNvPr id="11" name="Rectangle 31"/>
            <p:cNvSpPr>
              <a:spLocks noChangeArrowheads="1"/>
            </p:cNvSpPr>
            <p:nvPr/>
          </p:nvSpPr>
          <p:spPr bwMode="auto">
            <a:xfrm>
              <a:off x="10207626" y="615315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2933">
                <a:defRPr/>
              </a:pPr>
              <a:endParaRPr lang="en-US" sz="1733" kern="0" dirty="0">
                <a:latin typeface="Segoe UI"/>
              </a:endParaRPr>
            </a:p>
          </p:txBody>
        </p:sp>
        <p:sp>
          <p:nvSpPr>
            <p:cNvPr id="12" name="Rectangle 32"/>
            <p:cNvSpPr>
              <a:spLocks noChangeArrowheads="1"/>
            </p:cNvSpPr>
            <p:nvPr/>
          </p:nvSpPr>
          <p:spPr bwMode="auto">
            <a:xfrm>
              <a:off x="10207626" y="4741863"/>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2933">
                <a:defRPr/>
              </a:pPr>
              <a:endParaRPr lang="en-US" sz="1733" kern="0" dirty="0">
                <a:latin typeface="Segoe UI"/>
              </a:endParaRPr>
            </a:p>
          </p:txBody>
        </p:sp>
        <p:sp>
          <p:nvSpPr>
            <p:cNvPr id="13" name="Rectangle 33"/>
            <p:cNvSpPr>
              <a:spLocks noChangeArrowheads="1"/>
            </p:cNvSpPr>
            <p:nvPr/>
          </p:nvSpPr>
          <p:spPr bwMode="auto">
            <a:xfrm>
              <a:off x="10207626" y="5024438"/>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2933">
                <a:defRPr/>
              </a:pPr>
              <a:endParaRPr lang="en-US" sz="1733" kern="0" dirty="0">
                <a:latin typeface="Segoe UI"/>
              </a:endParaRPr>
            </a:p>
          </p:txBody>
        </p:sp>
        <p:sp>
          <p:nvSpPr>
            <p:cNvPr id="14" name="Rectangle 52"/>
            <p:cNvSpPr>
              <a:spLocks noChangeArrowheads="1"/>
            </p:cNvSpPr>
            <p:nvPr/>
          </p:nvSpPr>
          <p:spPr bwMode="auto">
            <a:xfrm>
              <a:off x="10018713" y="4489450"/>
              <a:ext cx="1382713" cy="47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2933">
                <a:defRPr/>
              </a:pPr>
              <a:endParaRPr lang="en-US" sz="1733" kern="0" dirty="0">
                <a:latin typeface="Segoe UI"/>
              </a:endParaRPr>
            </a:p>
          </p:txBody>
        </p:sp>
      </p:grpSp>
      <p:sp>
        <p:nvSpPr>
          <p:cNvPr id="15" name="Rectangle 28"/>
          <p:cNvSpPr>
            <a:spLocks noChangeArrowheads="1"/>
          </p:cNvSpPr>
          <p:nvPr/>
        </p:nvSpPr>
        <p:spPr bwMode="auto">
          <a:xfrm>
            <a:off x="6944810" y="3685619"/>
            <a:ext cx="1142216" cy="245096"/>
          </a:xfrm>
          <a:prstGeom prst="rect">
            <a:avLst/>
          </a:prstGeom>
          <a:solidFill>
            <a:srgbClr val="00B050"/>
          </a:solidFill>
          <a:ln>
            <a:noFill/>
          </a:ln>
          <a:extLst/>
        </p:spPr>
        <p:txBody>
          <a:bodyPr vert="horz" wrap="square" lIns="91414" tIns="45706" rIns="91414" bIns="45706" numCol="1" anchor="t" anchorCtr="0" compatLnSpc="1">
            <a:prstTxWarp prst="textNoShape">
              <a:avLst/>
            </a:prstTxWarp>
          </a:bodyPr>
          <a:lstStyle/>
          <a:p>
            <a:pPr defTabSz="912933">
              <a:defRPr/>
            </a:pPr>
            <a:endParaRPr lang="en-US" sz="1733" kern="0" dirty="0">
              <a:latin typeface="Segoe UI"/>
            </a:endParaRPr>
          </a:p>
        </p:txBody>
      </p:sp>
      <p:sp>
        <p:nvSpPr>
          <p:cNvPr id="16" name="Rectangle 28"/>
          <p:cNvSpPr>
            <a:spLocks noChangeArrowheads="1"/>
          </p:cNvSpPr>
          <p:nvPr/>
        </p:nvSpPr>
        <p:spPr bwMode="auto">
          <a:xfrm>
            <a:off x="6944809" y="3264439"/>
            <a:ext cx="1734560" cy="245096"/>
          </a:xfrm>
          <a:prstGeom prst="rect">
            <a:avLst/>
          </a:prstGeom>
          <a:solidFill>
            <a:srgbClr val="00B050"/>
          </a:solidFill>
          <a:ln>
            <a:noFill/>
          </a:ln>
          <a:extLst/>
        </p:spPr>
        <p:txBody>
          <a:bodyPr vert="horz" wrap="square" lIns="91414" tIns="45706" rIns="91414" bIns="45706" numCol="1" anchor="t" anchorCtr="0" compatLnSpc="1">
            <a:prstTxWarp prst="textNoShape">
              <a:avLst/>
            </a:prstTxWarp>
          </a:bodyPr>
          <a:lstStyle/>
          <a:p>
            <a:pPr defTabSz="912933">
              <a:defRPr/>
            </a:pPr>
            <a:endParaRPr lang="en-US" sz="1733" kern="0" dirty="0">
              <a:latin typeface="Segoe UI"/>
            </a:endParaRPr>
          </a:p>
        </p:txBody>
      </p:sp>
      <p:sp>
        <p:nvSpPr>
          <p:cNvPr id="17" name="Rectangle 28"/>
          <p:cNvSpPr>
            <a:spLocks noChangeArrowheads="1"/>
          </p:cNvSpPr>
          <p:nvPr/>
        </p:nvSpPr>
        <p:spPr bwMode="auto">
          <a:xfrm>
            <a:off x="6944808" y="4111630"/>
            <a:ext cx="809623" cy="245096"/>
          </a:xfrm>
          <a:prstGeom prst="rect">
            <a:avLst/>
          </a:prstGeom>
          <a:solidFill>
            <a:srgbClr val="00B050"/>
          </a:solidFill>
          <a:ln>
            <a:noFill/>
          </a:ln>
          <a:extLst/>
        </p:spPr>
        <p:txBody>
          <a:bodyPr vert="horz" wrap="square" lIns="91414" tIns="45706" rIns="91414" bIns="45706" numCol="1" anchor="t" anchorCtr="0" compatLnSpc="1">
            <a:prstTxWarp prst="textNoShape">
              <a:avLst/>
            </a:prstTxWarp>
          </a:bodyPr>
          <a:lstStyle/>
          <a:p>
            <a:pPr defTabSz="912933">
              <a:defRPr/>
            </a:pPr>
            <a:endParaRPr lang="en-US" sz="1733" kern="0" dirty="0">
              <a:latin typeface="Segoe UI"/>
            </a:endParaRPr>
          </a:p>
        </p:txBody>
      </p:sp>
      <p:sp>
        <p:nvSpPr>
          <p:cNvPr id="18" name="Rectangle 28"/>
          <p:cNvSpPr>
            <a:spLocks noChangeArrowheads="1"/>
          </p:cNvSpPr>
          <p:nvPr/>
        </p:nvSpPr>
        <p:spPr bwMode="auto">
          <a:xfrm>
            <a:off x="6944808" y="4532741"/>
            <a:ext cx="809623" cy="245096"/>
          </a:xfrm>
          <a:prstGeom prst="rect">
            <a:avLst/>
          </a:prstGeom>
          <a:solidFill>
            <a:srgbClr val="00B050"/>
          </a:solidFill>
          <a:ln>
            <a:noFill/>
          </a:ln>
          <a:extLst/>
        </p:spPr>
        <p:txBody>
          <a:bodyPr vert="horz" wrap="square" lIns="91414" tIns="45706" rIns="91414" bIns="45706" numCol="1" anchor="t" anchorCtr="0" compatLnSpc="1">
            <a:prstTxWarp prst="textNoShape">
              <a:avLst/>
            </a:prstTxWarp>
          </a:bodyPr>
          <a:lstStyle/>
          <a:p>
            <a:pPr defTabSz="912933">
              <a:defRPr/>
            </a:pPr>
            <a:endParaRPr lang="en-US" sz="1733" kern="0" dirty="0">
              <a:latin typeface="Segoe UI"/>
            </a:endParaRPr>
          </a:p>
        </p:txBody>
      </p:sp>
      <p:sp>
        <p:nvSpPr>
          <p:cNvPr id="19" name="Rectangle 28"/>
          <p:cNvSpPr>
            <a:spLocks noChangeArrowheads="1"/>
          </p:cNvSpPr>
          <p:nvPr/>
        </p:nvSpPr>
        <p:spPr bwMode="auto">
          <a:xfrm>
            <a:off x="8087024" y="3679866"/>
            <a:ext cx="896436" cy="245096"/>
          </a:xfrm>
          <a:prstGeom prst="rect">
            <a:avLst/>
          </a:prstGeom>
          <a:solidFill>
            <a:srgbClr val="FF0000"/>
          </a:solidFill>
          <a:ln>
            <a:noFill/>
          </a:ln>
          <a:extLst/>
        </p:spPr>
        <p:txBody>
          <a:bodyPr vert="horz" wrap="square" lIns="91414" tIns="45706" rIns="91414" bIns="45706" numCol="1" anchor="t" anchorCtr="0" compatLnSpc="1">
            <a:prstTxWarp prst="textNoShape">
              <a:avLst/>
            </a:prstTxWarp>
          </a:bodyPr>
          <a:lstStyle/>
          <a:p>
            <a:pPr defTabSz="912933">
              <a:defRPr/>
            </a:pPr>
            <a:endParaRPr lang="en-US" sz="1733" kern="0" dirty="0">
              <a:latin typeface="Segoe UI"/>
            </a:endParaRPr>
          </a:p>
        </p:txBody>
      </p:sp>
      <p:sp>
        <p:nvSpPr>
          <p:cNvPr id="20" name="Rectangle 28"/>
          <p:cNvSpPr>
            <a:spLocks noChangeArrowheads="1"/>
          </p:cNvSpPr>
          <p:nvPr/>
        </p:nvSpPr>
        <p:spPr bwMode="auto">
          <a:xfrm>
            <a:off x="7754432" y="4110934"/>
            <a:ext cx="1229028" cy="245096"/>
          </a:xfrm>
          <a:prstGeom prst="rect">
            <a:avLst/>
          </a:prstGeom>
          <a:solidFill>
            <a:srgbClr val="FF0000"/>
          </a:solidFill>
          <a:ln>
            <a:noFill/>
          </a:ln>
          <a:extLst/>
        </p:spPr>
        <p:txBody>
          <a:bodyPr vert="horz" wrap="square" lIns="91414" tIns="45706" rIns="91414" bIns="45706" numCol="1" anchor="t" anchorCtr="0" compatLnSpc="1">
            <a:prstTxWarp prst="textNoShape">
              <a:avLst/>
            </a:prstTxWarp>
          </a:bodyPr>
          <a:lstStyle/>
          <a:p>
            <a:pPr defTabSz="912933">
              <a:defRPr/>
            </a:pPr>
            <a:endParaRPr lang="en-US" sz="1733" kern="0" dirty="0">
              <a:latin typeface="Segoe UI"/>
            </a:endParaRPr>
          </a:p>
        </p:txBody>
      </p:sp>
      <p:sp>
        <p:nvSpPr>
          <p:cNvPr id="21" name="Rectangle 28"/>
          <p:cNvSpPr>
            <a:spLocks noChangeArrowheads="1"/>
          </p:cNvSpPr>
          <p:nvPr/>
        </p:nvSpPr>
        <p:spPr bwMode="auto">
          <a:xfrm>
            <a:off x="7754431" y="4537420"/>
            <a:ext cx="1229028" cy="245096"/>
          </a:xfrm>
          <a:prstGeom prst="rect">
            <a:avLst/>
          </a:prstGeom>
          <a:solidFill>
            <a:srgbClr val="FF0000"/>
          </a:solidFill>
          <a:ln>
            <a:noFill/>
          </a:ln>
          <a:extLst/>
        </p:spPr>
        <p:txBody>
          <a:bodyPr vert="horz" wrap="square" lIns="91414" tIns="45706" rIns="91414" bIns="45706" numCol="1" anchor="t" anchorCtr="0" compatLnSpc="1">
            <a:prstTxWarp prst="textNoShape">
              <a:avLst/>
            </a:prstTxWarp>
          </a:bodyPr>
          <a:lstStyle/>
          <a:p>
            <a:pPr defTabSz="912933">
              <a:defRPr/>
            </a:pPr>
            <a:endParaRPr lang="en-US" sz="1733" kern="0" dirty="0">
              <a:latin typeface="Segoe UI"/>
            </a:endParaRPr>
          </a:p>
        </p:txBody>
      </p:sp>
      <p:sp>
        <p:nvSpPr>
          <p:cNvPr id="22" name="Rectangle 28"/>
          <p:cNvSpPr>
            <a:spLocks noChangeArrowheads="1"/>
          </p:cNvSpPr>
          <p:nvPr/>
        </p:nvSpPr>
        <p:spPr bwMode="auto">
          <a:xfrm>
            <a:off x="6937533" y="4953853"/>
            <a:ext cx="2045926" cy="245096"/>
          </a:xfrm>
          <a:prstGeom prst="rect">
            <a:avLst/>
          </a:prstGeom>
          <a:solidFill>
            <a:srgbClr val="FF0000"/>
          </a:solidFill>
          <a:ln>
            <a:noFill/>
          </a:ln>
          <a:extLst/>
        </p:spPr>
        <p:txBody>
          <a:bodyPr vert="horz" wrap="square" lIns="91414" tIns="45706" rIns="91414" bIns="45706" numCol="1" anchor="t" anchorCtr="0" compatLnSpc="1">
            <a:prstTxWarp prst="textNoShape">
              <a:avLst/>
            </a:prstTxWarp>
          </a:bodyPr>
          <a:lstStyle/>
          <a:p>
            <a:pPr defTabSz="912933">
              <a:defRPr/>
            </a:pPr>
            <a:endParaRPr lang="en-US" sz="1733" kern="0" dirty="0">
              <a:latin typeface="Segoe UI"/>
            </a:endParaRPr>
          </a:p>
        </p:txBody>
      </p:sp>
      <p:sp>
        <p:nvSpPr>
          <p:cNvPr id="23" name="Rectangle 28"/>
          <p:cNvSpPr>
            <a:spLocks noChangeArrowheads="1"/>
          </p:cNvSpPr>
          <p:nvPr/>
        </p:nvSpPr>
        <p:spPr bwMode="auto">
          <a:xfrm>
            <a:off x="8679370" y="3263356"/>
            <a:ext cx="304091" cy="245096"/>
          </a:xfrm>
          <a:prstGeom prst="rect">
            <a:avLst/>
          </a:prstGeom>
          <a:solidFill>
            <a:srgbClr val="FF0000"/>
          </a:solidFill>
          <a:ln>
            <a:noFill/>
          </a:ln>
          <a:extLst/>
        </p:spPr>
        <p:txBody>
          <a:bodyPr vert="horz" wrap="square" lIns="91414" tIns="45706" rIns="91414" bIns="45706" numCol="1" anchor="t" anchorCtr="0" compatLnSpc="1">
            <a:prstTxWarp prst="textNoShape">
              <a:avLst/>
            </a:prstTxWarp>
          </a:bodyPr>
          <a:lstStyle/>
          <a:p>
            <a:pPr defTabSz="912933">
              <a:defRPr/>
            </a:pPr>
            <a:endParaRPr lang="en-US" sz="1733" kern="0" dirty="0">
              <a:latin typeface="Segoe UI"/>
            </a:endParaRPr>
          </a:p>
        </p:txBody>
      </p:sp>
      <p:sp>
        <p:nvSpPr>
          <p:cNvPr id="24" name="Rectangle 28"/>
          <p:cNvSpPr>
            <a:spLocks noChangeArrowheads="1"/>
          </p:cNvSpPr>
          <p:nvPr/>
        </p:nvSpPr>
        <p:spPr bwMode="auto">
          <a:xfrm>
            <a:off x="6944807" y="2848017"/>
            <a:ext cx="809623" cy="245096"/>
          </a:xfrm>
          <a:prstGeom prst="rect">
            <a:avLst/>
          </a:prstGeom>
          <a:solidFill>
            <a:srgbClr val="00B050"/>
          </a:solidFill>
          <a:ln>
            <a:noFill/>
          </a:ln>
          <a:extLst/>
        </p:spPr>
        <p:txBody>
          <a:bodyPr vert="horz" wrap="square" lIns="91414" tIns="45706" rIns="91414" bIns="45706" numCol="1" anchor="t" anchorCtr="0" compatLnSpc="1">
            <a:prstTxWarp prst="textNoShape">
              <a:avLst/>
            </a:prstTxWarp>
          </a:bodyPr>
          <a:lstStyle/>
          <a:p>
            <a:pPr defTabSz="912933">
              <a:defRPr/>
            </a:pPr>
            <a:endParaRPr lang="en-US" sz="1733" kern="0" dirty="0">
              <a:latin typeface="Segoe UI"/>
            </a:endParaRPr>
          </a:p>
        </p:txBody>
      </p:sp>
      <p:sp>
        <p:nvSpPr>
          <p:cNvPr id="25" name="Rectangle 28"/>
          <p:cNvSpPr>
            <a:spLocks noChangeArrowheads="1"/>
          </p:cNvSpPr>
          <p:nvPr/>
        </p:nvSpPr>
        <p:spPr bwMode="auto">
          <a:xfrm>
            <a:off x="7754430" y="2847321"/>
            <a:ext cx="1229028" cy="245096"/>
          </a:xfrm>
          <a:prstGeom prst="rect">
            <a:avLst/>
          </a:prstGeom>
          <a:solidFill>
            <a:srgbClr val="FF0000"/>
          </a:solidFill>
          <a:ln>
            <a:noFill/>
          </a:ln>
          <a:extLst/>
        </p:spPr>
        <p:txBody>
          <a:bodyPr vert="horz" wrap="square" lIns="91414" tIns="45706" rIns="91414" bIns="45706" numCol="1" anchor="t" anchorCtr="0" compatLnSpc="1">
            <a:prstTxWarp prst="textNoShape">
              <a:avLst/>
            </a:prstTxWarp>
          </a:bodyPr>
          <a:lstStyle/>
          <a:p>
            <a:pPr defTabSz="912933">
              <a:defRPr/>
            </a:pPr>
            <a:endParaRPr lang="en-US" sz="1733" kern="0" dirty="0">
              <a:latin typeface="Segoe UI"/>
            </a:endParaRPr>
          </a:p>
        </p:txBody>
      </p:sp>
      <p:sp>
        <p:nvSpPr>
          <p:cNvPr id="26" name="Freeform 25"/>
          <p:cNvSpPr/>
          <p:nvPr/>
        </p:nvSpPr>
        <p:spPr bwMode="auto">
          <a:xfrm>
            <a:off x="6772099" y="2706486"/>
            <a:ext cx="1904730" cy="2184090"/>
          </a:xfrm>
          <a:custGeom>
            <a:avLst/>
            <a:gdLst>
              <a:gd name="connsiteX0" fmla="*/ 20320 w 1905000"/>
              <a:gd name="connsiteY0" fmla="*/ 0 h 2184400"/>
              <a:gd name="connsiteX1" fmla="*/ 1010920 w 1905000"/>
              <a:gd name="connsiteY1" fmla="*/ 0 h 2184400"/>
              <a:gd name="connsiteX2" fmla="*/ 1010920 w 1905000"/>
              <a:gd name="connsiteY2" fmla="*/ 502920 h 2184400"/>
              <a:gd name="connsiteX3" fmla="*/ 1905000 w 1905000"/>
              <a:gd name="connsiteY3" fmla="*/ 502920 h 2184400"/>
              <a:gd name="connsiteX4" fmla="*/ 1905000 w 1905000"/>
              <a:gd name="connsiteY4" fmla="*/ 894080 h 2184400"/>
              <a:gd name="connsiteX5" fmla="*/ 1300480 w 1905000"/>
              <a:gd name="connsiteY5" fmla="*/ 894080 h 2184400"/>
              <a:gd name="connsiteX6" fmla="*/ 1300480 w 1905000"/>
              <a:gd name="connsiteY6" fmla="*/ 1346200 h 2184400"/>
              <a:gd name="connsiteX7" fmla="*/ 985520 w 1905000"/>
              <a:gd name="connsiteY7" fmla="*/ 1346200 h 2184400"/>
              <a:gd name="connsiteX8" fmla="*/ 985520 w 1905000"/>
              <a:gd name="connsiteY8" fmla="*/ 2184400 h 2184400"/>
              <a:gd name="connsiteX9" fmla="*/ 0 w 1905000"/>
              <a:gd name="connsiteY9" fmla="*/ 2184400 h 2184400"/>
              <a:gd name="connsiteX10" fmla="*/ 20320 w 1905000"/>
              <a:gd name="connsiteY10" fmla="*/ 0 h 218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0" h="2184400">
                <a:moveTo>
                  <a:pt x="20320" y="0"/>
                </a:moveTo>
                <a:lnTo>
                  <a:pt x="1010920" y="0"/>
                </a:lnTo>
                <a:lnTo>
                  <a:pt x="1010920" y="502920"/>
                </a:lnTo>
                <a:lnTo>
                  <a:pt x="1905000" y="502920"/>
                </a:lnTo>
                <a:lnTo>
                  <a:pt x="1905000" y="894080"/>
                </a:lnTo>
                <a:lnTo>
                  <a:pt x="1300480" y="894080"/>
                </a:lnTo>
                <a:lnTo>
                  <a:pt x="1300480" y="1346200"/>
                </a:lnTo>
                <a:lnTo>
                  <a:pt x="985520" y="1346200"/>
                </a:lnTo>
                <a:lnTo>
                  <a:pt x="985520" y="2184400"/>
                </a:lnTo>
                <a:lnTo>
                  <a:pt x="0" y="2184400"/>
                </a:lnTo>
                <a:lnTo>
                  <a:pt x="20320" y="0"/>
                </a:lnTo>
                <a:close/>
              </a:path>
            </a:pathLst>
          </a:custGeom>
          <a:noFill/>
          <a:ln w="5715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a:lnSpc>
                <a:spcPct val="90000"/>
              </a:lnSpc>
            </a:pPr>
            <a:endParaRPr lang="en-US" sz="2400" dirty="0" err="1">
              <a:solidFill>
                <a:schemeClr val="tx1"/>
              </a:solidFill>
              <a:latin typeface="Segoe UI"/>
              <a:ea typeface="Segoe UI" pitchFamily="34" charset="0"/>
              <a:cs typeface="Segoe UI" pitchFamily="34" charset="0"/>
            </a:endParaRPr>
          </a:p>
        </p:txBody>
      </p:sp>
      <p:sp>
        <p:nvSpPr>
          <p:cNvPr id="27" name="Rectangle 28"/>
          <p:cNvSpPr>
            <a:spLocks noChangeArrowheads="1"/>
          </p:cNvSpPr>
          <p:nvPr/>
        </p:nvSpPr>
        <p:spPr bwMode="auto">
          <a:xfrm>
            <a:off x="4042132" y="5989042"/>
            <a:ext cx="809623" cy="245096"/>
          </a:xfrm>
          <a:prstGeom prst="rect">
            <a:avLst/>
          </a:prstGeom>
          <a:solidFill>
            <a:srgbClr val="00B050"/>
          </a:solidFill>
          <a:ln>
            <a:noFill/>
          </a:ln>
          <a:extLst/>
        </p:spPr>
        <p:txBody>
          <a:bodyPr vert="horz" wrap="square" lIns="91414" tIns="45706" rIns="91414" bIns="45706" numCol="1" anchor="t" anchorCtr="0" compatLnSpc="1">
            <a:prstTxWarp prst="textNoShape">
              <a:avLst/>
            </a:prstTxWarp>
          </a:bodyPr>
          <a:lstStyle/>
          <a:p>
            <a:pPr defTabSz="912933">
              <a:defRPr/>
            </a:pPr>
            <a:endParaRPr lang="en-US" sz="1733" kern="0" dirty="0">
              <a:latin typeface="Segoe UI"/>
            </a:endParaRPr>
          </a:p>
        </p:txBody>
      </p:sp>
      <p:sp>
        <p:nvSpPr>
          <p:cNvPr id="28" name="Rectangle 28"/>
          <p:cNvSpPr>
            <a:spLocks noChangeArrowheads="1"/>
          </p:cNvSpPr>
          <p:nvPr/>
        </p:nvSpPr>
        <p:spPr bwMode="auto">
          <a:xfrm>
            <a:off x="4042132" y="6476472"/>
            <a:ext cx="809623" cy="245096"/>
          </a:xfrm>
          <a:prstGeom prst="rect">
            <a:avLst/>
          </a:prstGeom>
          <a:solidFill>
            <a:srgbClr val="FF0000"/>
          </a:solidFill>
          <a:ln>
            <a:noFill/>
          </a:ln>
          <a:extLst/>
        </p:spPr>
        <p:txBody>
          <a:bodyPr vert="horz" wrap="square" lIns="91414" tIns="45706" rIns="91414" bIns="45706" numCol="1" anchor="t" anchorCtr="0" compatLnSpc="1">
            <a:prstTxWarp prst="textNoShape">
              <a:avLst/>
            </a:prstTxWarp>
          </a:bodyPr>
          <a:lstStyle/>
          <a:p>
            <a:pPr defTabSz="912933">
              <a:defRPr/>
            </a:pPr>
            <a:endParaRPr lang="en-US" sz="1733" kern="0" dirty="0">
              <a:latin typeface="Segoe UI"/>
            </a:endParaRPr>
          </a:p>
        </p:txBody>
      </p:sp>
      <p:sp>
        <p:nvSpPr>
          <p:cNvPr id="29" name="TextBox 28"/>
          <p:cNvSpPr txBox="1"/>
          <p:nvPr/>
        </p:nvSpPr>
        <p:spPr>
          <a:xfrm>
            <a:off x="4763335" y="5845817"/>
            <a:ext cx="3137997" cy="517005"/>
          </a:xfrm>
          <a:prstGeom prst="rect">
            <a:avLst/>
          </a:prstGeom>
          <a:noFill/>
        </p:spPr>
        <p:txBody>
          <a:bodyPr wrap="none" lIns="182854" tIns="146284" rIns="182854" bIns="146284" rtlCol="0">
            <a:spAutoFit/>
          </a:bodyPr>
          <a:lstStyle/>
          <a:p>
            <a:pPr defTabSz="914246">
              <a:lnSpc>
                <a:spcPct val="90000"/>
              </a:lnSpc>
              <a:spcAft>
                <a:spcPts val="600"/>
              </a:spcAft>
            </a:pPr>
            <a:r>
              <a:rPr lang="en-US" sz="1600" dirty="0">
                <a:latin typeface="Segoe UI"/>
              </a:rPr>
              <a:t>Safe functions required by role</a:t>
            </a:r>
          </a:p>
        </p:txBody>
      </p:sp>
      <p:sp>
        <p:nvSpPr>
          <p:cNvPr id="30" name="TextBox 29"/>
          <p:cNvSpPr txBox="1"/>
          <p:nvPr/>
        </p:nvSpPr>
        <p:spPr>
          <a:xfrm>
            <a:off x="4763334" y="6340524"/>
            <a:ext cx="4254887" cy="517005"/>
          </a:xfrm>
          <a:prstGeom prst="rect">
            <a:avLst/>
          </a:prstGeom>
          <a:noFill/>
        </p:spPr>
        <p:txBody>
          <a:bodyPr wrap="none" lIns="182854" tIns="146284" rIns="182854" bIns="146284" rtlCol="0">
            <a:spAutoFit/>
          </a:bodyPr>
          <a:lstStyle/>
          <a:p>
            <a:pPr defTabSz="914246">
              <a:lnSpc>
                <a:spcPct val="90000"/>
              </a:lnSpc>
              <a:spcAft>
                <a:spcPts val="600"/>
              </a:spcAft>
            </a:pPr>
            <a:r>
              <a:rPr lang="en-US" sz="1600" dirty="0">
                <a:latin typeface="Segoe UI"/>
              </a:rPr>
              <a:t>Dangerous functions attackers could abuse</a:t>
            </a:r>
          </a:p>
        </p:txBody>
      </p:sp>
      <p:sp>
        <p:nvSpPr>
          <p:cNvPr id="31" name="TextBox 30"/>
          <p:cNvSpPr txBox="1"/>
          <p:nvPr/>
        </p:nvSpPr>
        <p:spPr>
          <a:xfrm>
            <a:off x="1209846" y="3092417"/>
            <a:ext cx="4146478" cy="1090977"/>
          </a:xfrm>
          <a:prstGeom prst="rect">
            <a:avLst/>
          </a:prstGeom>
          <a:noFill/>
        </p:spPr>
        <p:txBody>
          <a:bodyPr wrap="square" lIns="182854" tIns="146284" rIns="182854" bIns="146284" rtlCol="0">
            <a:spAutoFit/>
          </a:bodyPr>
          <a:lstStyle/>
          <a:p>
            <a:pPr algn="r" defTabSz="914246">
              <a:lnSpc>
                <a:spcPct val="90000"/>
              </a:lnSpc>
              <a:spcAft>
                <a:spcPts val="600"/>
              </a:spcAft>
            </a:pPr>
            <a:r>
              <a:rPr lang="en-US" sz="2000" b="1" dirty="0">
                <a:latin typeface="Segoe UI"/>
              </a:rPr>
              <a:t>Just Enough Admin </a:t>
            </a:r>
          </a:p>
          <a:p>
            <a:pPr algn="r" defTabSz="914246">
              <a:lnSpc>
                <a:spcPct val="90000"/>
              </a:lnSpc>
              <a:spcAft>
                <a:spcPts val="600"/>
              </a:spcAft>
            </a:pPr>
            <a:r>
              <a:rPr lang="en-US" sz="1600" dirty="0">
                <a:latin typeface="Segoe UI"/>
              </a:rPr>
              <a:t>Allows you to perform administrative tasks without being a full administrator</a:t>
            </a:r>
          </a:p>
        </p:txBody>
      </p:sp>
      <p:cxnSp>
        <p:nvCxnSpPr>
          <p:cNvPr id="32" name="Straight Arrow Connector 31"/>
          <p:cNvCxnSpPr/>
          <p:nvPr/>
        </p:nvCxnSpPr>
        <p:spPr>
          <a:xfrm flipV="1">
            <a:off x="5322981" y="3343275"/>
            <a:ext cx="1372269" cy="6962"/>
          </a:xfrm>
          <a:prstGeom prst="straightConnector1">
            <a:avLst/>
          </a:prstGeom>
          <a:noFill/>
          <a:ln w="57150">
            <a:headEnd type="none" w="med" len="med"/>
            <a:tailEnd type="triangle" w="med" len="med"/>
          </a:ln>
        </p:spPr>
        <p:style>
          <a:lnRef idx="2">
            <a:schemeClr val="dk1"/>
          </a:lnRef>
          <a:fillRef idx="1">
            <a:schemeClr val="lt1"/>
          </a:fillRef>
          <a:effectRef idx="0">
            <a:schemeClr val="dk1"/>
          </a:effectRef>
          <a:fontRef idx="minor">
            <a:schemeClr val="dk1"/>
          </a:fontRef>
        </p:style>
      </p:cxnSp>
      <p:sp>
        <p:nvSpPr>
          <p:cNvPr id="33" name="TextBox 32"/>
          <p:cNvSpPr txBox="1"/>
          <p:nvPr/>
        </p:nvSpPr>
        <p:spPr>
          <a:xfrm>
            <a:off x="270067" y="1380187"/>
            <a:ext cx="11015438" cy="1023624"/>
          </a:xfrm>
          <a:prstGeom prst="rect">
            <a:avLst/>
          </a:prstGeom>
          <a:noFill/>
        </p:spPr>
        <p:txBody>
          <a:bodyPr wrap="none" lIns="121721" tIns="60860" rIns="121721" bIns="60860" rtlCol="0">
            <a:spAutoFit/>
          </a:bodyPr>
          <a:lstStyle/>
          <a:p>
            <a:pPr marL="380936" indent="-380936" defTabSz="912955">
              <a:spcBef>
                <a:spcPts val="400"/>
              </a:spcBef>
              <a:buFont typeface="Arial" panose="020B0604020202020204" pitchFamily="34" charset="0"/>
              <a:buChar char="•"/>
            </a:pPr>
            <a:r>
              <a:rPr lang="en-US" sz="1733" dirty="0">
                <a:latin typeface="Segoe UI"/>
              </a:rPr>
              <a:t>On a Server - almost any administrative action requires a user be an administrator</a:t>
            </a:r>
          </a:p>
          <a:p>
            <a:pPr marL="380936" indent="-380936" defTabSz="912955">
              <a:spcBef>
                <a:spcPts val="400"/>
              </a:spcBef>
              <a:buFont typeface="Arial" panose="020B0604020202020204" pitchFamily="34" charset="0"/>
              <a:buChar char="•"/>
            </a:pPr>
            <a:r>
              <a:rPr lang="en-US" sz="1733" dirty="0">
                <a:latin typeface="Segoe UI"/>
              </a:rPr>
              <a:t>Once an administrator, a user can do anything on the server with no oversight</a:t>
            </a:r>
          </a:p>
          <a:p>
            <a:pPr marL="380936" indent="-380936" defTabSz="912955">
              <a:spcBef>
                <a:spcPts val="400"/>
              </a:spcBef>
              <a:buFont typeface="Arial" panose="020B0604020202020204" pitchFamily="34" charset="0"/>
              <a:buChar char="•"/>
            </a:pPr>
            <a:r>
              <a:rPr lang="en-US" sz="1733" dirty="0">
                <a:latin typeface="Segoe UI"/>
              </a:rPr>
              <a:t>A compromised machine or a breached administrator account enables attacker movement to other assets </a:t>
            </a:r>
          </a:p>
        </p:txBody>
      </p:sp>
      <p:sp>
        <p:nvSpPr>
          <p:cNvPr id="34" name="Title 1"/>
          <p:cNvSpPr txBox="1">
            <a:spLocks/>
          </p:cNvSpPr>
          <p:nvPr/>
        </p:nvSpPr>
        <p:spPr>
          <a:xfrm>
            <a:off x="261279" y="103848"/>
            <a:ext cx="11654187" cy="899537"/>
          </a:xfrm>
          <a:prstGeom prst="rect">
            <a:avLst/>
          </a:prstGeom>
        </p:spPr>
        <p:txBody>
          <a:bodyPr/>
          <a:lst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4" dirty="0">
                <a:solidFill>
                  <a:schemeClr val="tx1"/>
                </a:solidFill>
              </a:rPr>
              <a:t>From full admin to role based admin</a:t>
            </a:r>
          </a:p>
          <a:p>
            <a:r>
              <a:rPr lang="en-US" sz="3733" dirty="0">
                <a:solidFill>
                  <a:schemeClr val="tx1"/>
                </a:solidFill>
              </a:rPr>
              <a:t>Just Enough Administration (JEA) using PowerShell WMF 5.0</a:t>
            </a:r>
          </a:p>
        </p:txBody>
      </p:sp>
    </p:spTree>
    <p:extLst>
      <p:ext uri="{BB962C8B-B14F-4D97-AF65-F5344CB8AC3E}">
        <p14:creationId xmlns:p14="http://schemas.microsoft.com/office/powerpoint/2010/main" val="18583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randombar(horizontal)">
                                      <p:cBhvr>
                                        <p:cTn id="30" dur="500"/>
                                        <p:tgtEl>
                                          <p:spTgt spid="25"/>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randombar(horizontal)">
                                      <p:cBhvr>
                                        <p:cTn id="33" dur="500"/>
                                        <p:tgtEl>
                                          <p:spTgt spid="23"/>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randombar(horizontal)">
                                      <p:cBhvr>
                                        <p:cTn id="36" dur="500"/>
                                        <p:tgtEl>
                                          <p:spTgt spid="19"/>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randombar(horizontal)">
                                      <p:cBhvr>
                                        <p:cTn id="39" dur="500"/>
                                        <p:tgtEl>
                                          <p:spTgt spid="20"/>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randombar(horizontal)">
                                      <p:cBhvr>
                                        <p:cTn id="42" dur="500"/>
                                        <p:tgtEl>
                                          <p:spTgt spid="21"/>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randombar(horizontal)">
                                      <p:cBhvr>
                                        <p:cTn id="45" dur="500"/>
                                        <p:tgtEl>
                                          <p:spTgt spid="22"/>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randombar(horizontal)">
                                      <p:cBhvr>
                                        <p:cTn id="48" dur="500"/>
                                        <p:tgtEl>
                                          <p:spTgt spid="2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p:bldP spid="30" grpId="0"/>
      <p:bldP spid="3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7178" y="4642800"/>
            <a:ext cx="11653523" cy="2184498"/>
          </a:xfrm>
        </p:spPr>
        <p:txBody>
          <a:bodyPr/>
          <a:lstStyle/>
          <a:p>
            <a:r>
              <a:rPr lang="en-US" dirty="0"/>
              <a:t>JEA Resources:</a:t>
            </a:r>
          </a:p>
          <a:p>
            <a:pPr lvl="1"/>
            <a:r>
              <a:rPr lang="en-US" dirty="0">
                <a:hlinkClick r:id="rId2"/>
              </a:rPr>
              <a:t>https://github.com/PowerShell/JEA</a:t>
            </a:r>
          </a:p>
          <a:p>
            <a:pPr lvl="1"/>
            <a:r>
              <a:rPr lang="en-US" dirty="0">
                <a:hlinkClick r:id="rId2"/>
              </a:rPr>
              <a:t>https://gallery.technet.microsoft.com/Just-Enough-Administration-6b5ad370</a:t>
            </a:r>
            <a:endParaRPr lang="en-US" dirty="0"/>
          </a:p>
          <a:p>
            <a:endParaRPr lang="en-US" dirty="0"/>
          </a:p>
        </p:txBody>
      </p:sp>
      <p:sp>
        <p:nvSpPr>
          <p:cNvPr id="4" name="Rounded Rectangle 3"/>
          <p:cNvSpPr/>
          <p:nvPr/>
        </p:nvSpPr>
        <p:spPr>
          <a:xfrm>
            <a:off x="2555224" y="2161479"/>
            <a:ext cx="7378396" cy="1557883"/>
          </a:xfrm>
          <a:prstGeom prst="roundRect">
            <a:avLst/>
          </a:prstGeom>
          <a:solidFill>
            <a:schemeClr val="tx1">
              <a:lumMod val="20000"/>
              <a:lumOff val="80000"/>
            </a:schemeClr>
          </a:solidFill>
          <a:ln>
            <a:noFill/>
          </a:ln>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5" tIns="121895" rIns="121895" bIns="121895" numCol="1" spcCol="0" rtlCol="0" fromWordArt="0" anchor="b" anchorCtr="0" forceAA="0" compatLnSpc="1">
            <a:prstTxWarp prst="textNoShape">
              <a:avLst/>
            </a:prstTxWarp>
            <a:noAutofit/>
          </a:bodyPr>
          <a:lstStyle/>
          <a:p>
            <a:pPr algn="r"/>
            <a:endParaRPr lang="en-US" sz="1600" dirty="0" err="1"/>
          </a:p>
        </p:txBody>
      </p:sp>
      <p:pic>
        <p:nvPicPr>
          <p:cNvPr id="5" name="Picture 2" descr="http://upload.wikimedia.org/wikipedia/commons/6/60/Edward_Snowden-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64" y="1960049"/>
            <a:ext cx="2029104" cy="2444787"/>
          </a:xfrm>
          <a:prstGeom prst="rect">
            <a:avLst/>
          </a:prstGeom>
          <a:noFill/>
          <a:effectLst>
            <a:glow rad="101600">
              <a:schemeClr val="accent6">
                <a:satMod val="175000"/>
                <a:alpha val="40000"/>
              </a:schemeClr>
            </a:glow>
            <a:softEdge rad="12700"/>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782904" y="2273499"/>
            <a:ext cx="6582073" cy="1230810"/>
          </a:xfrm>
          <a:prstGeom prst="rect">
            <a:avLst/>
          </a:prstGeom>
          <a:noFill/>
        </p:spPr>
        <p:txBody>
          <a:bodyPr wrap="none" lIns="121721" tIns="60860" rIns="121721" bIns="60860" rtlCol="0">
            <a:spAutoFit/>
          </a:bodyPr>
          <a:lstStyle/>
          <a:p>
            <a:pPr defTabSz="912955"/>
            <a:r>
              <a:rPr lang="en-US" sz="1733" dirty="0">
                <a:latin typeface="Consolas" panose="020B0609020204030204" pitchFamily="49" charset="0"/>
                <a:cs typeface="Consolas" panose="020B0609020204030204" pitchFamily="49" charset="0"/>
              </a:rPr>
              <a:t>PS C:\&gt; </a:t>
            </a:r>
            <a:r>
              <a:rPr lang="en-US" sz="1733" b="1" dirty="0">
                <a:latin typeface="Consolas" panose="020B0609020204030204" pitchFamily="49" charset="0"/>
                <a:cs typeface="Consolas" panose="020B0609020204030204" pitchFamily="49" charset="0"/>
              </a:rPr>
              <a:t>Enter-</a:t>
            </a:r>
            <a:r>
              <a:rPr lang="en-US" sz="1733" b="1" dirty="0" err="1">
                <a:latin typeface="Consolas" panose="020B0609020204030204" pitchFamily="49" charset="0"/>
                <a:cs typeface="Consolas" panose="020B0609020204030204" pitchFamily="49" charset="0"/>
              </a:rPr>
              <a:t>JEAsession</a:t>
            </a:r>
            <a:r>
              <a:rPr lang="en-US" sz="1733" b="1" dirty="0">
                <a:latin typeface="Consolas" panose="020B0609020204030204" pitchFamily="49" charset="0"/>
                <a:cs typeface="Consolas" panose="020B0609020204030204" pitchFamily="49" charset="0"/>
              </a:rPr>
              <a:t> Server1 –Name</a:t>
            </a:r>
            <a:r>
              <a:rPr lang="en-US" sz="1733" dirty="0">
                <a:latin typeface="Consolas" panose="020B0609020204030204" pitchFamily="49" charset="0"/>
                <a:cs typeface="Consolas" panose="020B0609020204030204" pitchFamily="49" charset="0"/>
              </a:rPr>
              <a:t> </a:t>
            </a:r>
            <a:r>
              <a:rPr lang="en-US" sz="2000" b="1" dirty="0">
                <a:solidFill>
                  <a:srgbClr val="00B05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Maintenance</a:t>
            </a:r>
            <a:endParaRPr lang="en-US" sz="1733" b="1" dirty="0">
              <a:solidFill>
                <a:srgbClr val="00B05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defTabSz="912955"/>
            <a:r>
              <a:rPr lang="en-US" sz="1733" dirty="0">
                <a:latin typeface="Consolas" panose="020B0609020204030204" pitchFamily="49" charset="0"/>
                <a:cs typeface="Consolas" panose="020B0609020204030204" pitchFamily="49" charset="0"/>
              </a:rPr>
              <a:t>Server1&gt; </a:t>
            </a:r>
            <a:r>
              <a:rPr lang="en-US" sz="1733" b="1" dirty="0">
                <a:latin typeface="Consolas" panose="020B0609020204030204" pitchFamily="49" charset="0"/>
                <a:cs typeface="Consolas" panose="020B0609020204030204" pitchFamily="49" charset="0"/>
              </a:rPr>
              <a:t>Restart-Service </a:t>
            </a:r>
            <a:r>
              <a:rPr lang="en-US" sz="1733" b="1" dirty="0">
                <a:solidFill>
                  <a:srgbClr val="00B05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MSSQLSERVER</a:t>
            </a:r>
          </a:p>
          <a:p>
            <a:pPr defTabSz="912955"/>
            <a:endParaRPr lang="en-US" sz="1733" b="1" dirty="0">
              <a:solidFill>
                <a:srgbClr val="00B05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defTabSz="912955"/>
            <a:endParaRPr lang="en-US" sz="1733" b="1" dirty="0">
              <a:solidFill>
                <a:srgbClr val="00B05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7" name="TextBox 6"/>
          <p:cNvSpPr txBox="1"/>
          <p:nvPr/>
        </p:nvSpPr>
        <p:spPr>
          <a:xfrm>
            <a:off x="9876109" y="1445783"/>
            <a:ext cx="1694610" cy="492209"/>
          </a:xfrm>
          <a:prstGeom prst="rect">
            <a:avLst/>
          </a:prstGeom>
          <a:noFill/>
        </p:spPr>
        <p:txBody>
          <a:bodyPr wrap="none" lIns="121721" tIns="60860" rIns="121721" bIns="60860" rtlCol="0">
            <a:spAutoFit/>
          </a:bodyPr>
          <a:lstStyle/>
          <a:p>
            <a:pPr defTabSz="912955"/>
            <a:r>
              <a:rPr lang="en-US" sz="2400" b="1" dirty="0">
                <a:solidFill>
                  <a:srgbClr val="505050"/>
                </a:solidFill>
                <a:latin typeface="Segoe UI"/>
              </a:rPr>
              <a:t>HR Server</a:t>
            </a:r>
          </a:p>
        </p:txBody>
      </p:sp>
      <p:sp>
        <p:nvSpPr>
          <p:cNvPr id="8" name="Rectangle 7"/>
          <p:cNvSpPr/>
          <p:nvPr/>
        </p:nvSpPr>
        <p:spPr>
          <a:xfrm>
            <a:off x="2782907" y="2872738"/>
            <a:ext cx="6093407" cy="656335"/>
          </a:xfrm>
          <a:prstGeom prst="rect">
            <a:avLst/>
          </a:prstGeom>
        </p:spPr>
        <p:txBody>
          <a:bodyPr lIns="121721" tIns="60860" rIns="121721" bIns="60860">
            <a:spAutoFit/>
          </a:bodyPr>
          <a:lstStyle/>
          <a:p>
            <a:pPr defTabSz="912955"/>
            <a:r>
              <a:rPr lang="en-US" sz="1733" dirty="0">
                <a:latin typeface="Consolas" panose="020B0609020204030204" pitchFamily="49" charset="0"/>
                <a:cs typeface="Consolas" panose="020B0609020204030204" pitchFamily="49" charset="0"/>
                <a:sym typeface="Wingdings" panose="05000000000000000000" pitchFamily="2" charset="2"/>
              </a:rPr>
              <a:t>Server1&gt; </a:t>
            </a:r>
            <a:r>
              <a:rPr lang="en-US" sz="1733" b="1" dirty="0">
                <a:latin typeface="Consolas" panose="020B0609020204030204" pitchFamily="49" charset="0"/>
                <a:cs typeface="Consolas" panose="020B0609020204030204" pitchFamily="49" charset="0"/>
                <a:sym typeface="Wingdings" panose="05000000000000000000" pitchFamily="2" charset="2"/>
              </a:rPr>
              <a:t>Steal-Secrets </a:t>
            </a:r>
            <a:r>
              <a:rPr lang="en-US" sz="1733" b="1" dirty="0">
                <a:solidFill>
                  <a:srgbClr val="00B05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sym typeface="Wingdings" panose="05000000000000000000" pitchFamily="2" charset="2"/>
              </a:rPr>
              <a:t>*</a:t>
            </a:r>
            <a:endParaRPr lang="en-US" sz="1733" dirty="0">
              <a:solidFill>
                <a:srgbClr val="FF0000"/>
              </a:solidFill>
              <a:latin typeface="Consolas" panose="020B0609020204030204" pitchFamily="49" charset="0"/>
              <a:cs typeface="Consolas" panose="020B0609020204030204" pitchFamily="49" charset="0"/>
              <a:sym typeface="Wingdings" panose="05000000000000000000" pitchFamily="2" charset="2"/>
            </a:endParaRPr>
          </a:p>
          <a:p>
            <a:pPr defTabSz="912955"/>
            <a:r>
              <a:rPr lang="en-US" sz="1733" dirty="0">
                <a:solidFill>
                  <a:srgbClr val="FF0000"/>
                </a:solidFill>
                <a:latin typeface="Consolas" panose="020B0609020204030204" pitchFamily="49" charset="0"/>
                <a:cs typeface="Consolas" panose="020B0609020204030204" pitchFamily="49" charset="0"/>
                <a:sym typeface="Wingdings" panose="05000000000000000000" pitchFamily="2" charset="2"/>
              </a:rPr>
              <a:t>Error: You are not authorized to Steal-Secrets</a:t>
            </a:r>
          </a:p>
        </p:txBody>
      </p:sp>
      <p:grpSp>
        <p:nvGrpSpPr>
          <p:cNvPr id="9" name="Group 8"/>
          <p:cNvGrpSpPr/>
          <p:nvPr/>
        </p:nvGrpSpPr>
        <p:grpSpPr>
          <a:xfrm>
            <a:off x="9634168" y="1868723"/>
            <a:ext cx="2179323" cy="2582553"/>
            <a:chOff x="10018713" y="4489450"/>
            <a:chExt cx="1382713" cy="2244727"/>
          </a:xfrm>
        </p:grpSpPr>
        <p:sp>
          <p:nvSpPr>
            <p:cNvPr id="10" name="Rectangle 23"/>
            <p:cNvSpPr>
              <a:spLocks noChangeArrowheads="1"/>
            </p:cNvSpPr>
            <p:nvPr/>
          </p:nvSpPr>
          <p:spPr bwMode="auto">
            <a:xfrm>
              <a:off x="10083802" y="4514850"/>
              <a:ext cx="1254126" cy="221932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2955">
                <a:defRPr/>
              </a:pPr>
              <a:endParaRPr lang="en-US" sz="1733" kern="0" dirty="0">
                <a:solidFill>
                  <a:prstClr val="black"/>
                </a:solidFill>
                <a:latin typeface="Segoe UI"/>
              </a:endParaRPr>
            </a:p>
          </p:txBody>
        </p:sp>
        <p:sp>
          <p:nvSpPr>
            <p:cNvPr id="11" name="Rectangle 24"/>
            <p:cNvSpPr>
              <a:spLocks noChangeArrowheads="1"/>
            </p:cNvSpPr>
            <p:nvPr/>
          </p:nvSpPr>
          <p:spPr bwMode="auto">
            <a:xfrm>
              <a:off x="10774363" y="6418263"/>
              <a:ext cx="161925" cy="3159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2955">
                <a:defRPr/>
              </a:pPr>
              <a:endParaRPr lang="en-US" sz="1733" kern="0" dirty="0">
                <a:solidFill>
                  <a:prstClr val="black"/>
                </a:solidFill>
                <a:latin typeface="Segoe UI"/>
              </a:endParaRPr>
            </a:p>
          </p:txBody>
        </p:sp>
        <p:sp>
          <p:nvSpPr>
            <p:cNvPr id="12" name="Rectangle 27"/>
            <p:cNvSpPr>
              <a:spLocks noChangeArrowheads="1"/>
            </p:cNvSpPr>
            <p:nvPr/>
          </p:nvSpPr>
          <p:spPr bwMode="auto">
            <a:xfrm>
              <a:off x="10488613" y="6418263"/>
              <a:ext cx="165100" cy="3159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2955">
                <a:defRPr/>
              </a:pPr>
              <a:endParaRPr lang="en-US" sz="1733" kern="0" dirty="0">
                <a:solidFill>
                  <a:prstClr val="black"/>
                </a:solidFill>
                <a:latin typeface="Segoe UI"/>
              </a:endParaRPr>
            </a:p>
          </p:txBody>
        </p:sp>
        <p:sp>
          <p:nvSpPr>
            <p:cNvPr id="13" name="Rectangle 28"/>
            <p:cNvSpPr>
              <a:spLocks noChangeArrowheads="1"/>
            </p:cNvSpPr>
            <p:nvPr/>
          </p:nvSpPr>
          <p:spPr bwMode="auto">
            <a:xfrm>
              <a:off x="10207626" y="5305425"/>
              <a:ext cx="1014413" cy="1635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2955">
                <a:defRPr/>
              </a:pPr>
              <a:endParaRPr lang="en-US" sz="1733" kern="0" dirty="0">
                <a:solidFill>
                  <a:prstClr val="black"/>
                </a:solidFill>
                <a:latin typeface="Segoe UI"/>
              </a:endParaRPr>
            </a:p>
          </p:txBody>
        </p:sp>
        <p:sp>
          <p:nvSpPr>
            <p:cNvPr id="14" name="Rectangle 29"/>
            <p:cNvSpPr>
              <a:spLocks noChangeArrowheads="1"/>
            </p:cNvSpPr>
            <p:nvPr/>
          </p:nvSpPr>
          <p:spPr bwMode="auto">
            <a:xfrm>
              <a:off x="10207626" y="5588000"/>
              <a:ext cx="1014413" cy="1635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2955">
                <a:defRPr/>
              </a:pPr>
              <a:endParaRPr lang="en-US" sz="1733" kern="0" dirty="0">
                <a:solidFill>
                  <a:prstClr val="black"/>
                </a:solidFill>
                <a:latin typeface="Segoe UI"/>
              </a:endParaRPr>
            </a:p>
          </p:txBody>
        </p:sp>
        <p:sp>
          <p:nvSpPr>
            <p:cNvPr id="15" name="Rectangle 30"/>
            <p:cNvSpPr>
              <a:spLocks noChangeArrowheads="1"/>
            </p:cNvSpPr>
            <p:nvPr/>
          </p:nvSpPr>
          <p:spPr bwMode="auto">
            <a:xfrm>
              <a:off x="10207626" y="587057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2955">
                <a:defRPr/>
              </a:pPr>
              <a:endParaRPr lang="en-US" sz="1733" kern="0" dirty="0">
                <a:solidFill>
                  <a:prstClr val="black"/>
                </a:solidFill>
                <a:latin typeface="Segoe UI"/>
              </a:endParaRPr>
            </a:p>
          </p:txBody>
        </p:sp>
        <p:sp>
          <p:nvSpPr>
            <p:cNvPr id="16" name="Rectangle 31"/>
            <p:cNvSpPr>
              <a:spLocks noChangeArrowheads="1"/>
            </p:cNvSpPr>
            <p:nvPr/>
          </p:nvSpPr>
          <p:spPr bwMode="auto">
            <a:xfrm>
              <a:off x="10207626" y="615315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2955">
                <a:defRPr/>
              </a:pPr>
              <a:endParaRPr lang="en-US" sz="1733" kern="0" dirty="0">
                <a:solidFill>
                  <a:prstClr val="black"/>
                </a:solidFill>
                <a:latin typeface="Segoe UI"/>
              </a:endParaRPr>
            </a:p>
          </p:txBody>
        </p:sp>
        <p:sp>
          <p:nvSpPr>
            <p:cNvPr id="17" name="Rectangle 32"/>
            <p:cNvSpPr>
              <a:spLocks noChangeArrowheads="1"/>
            </p:cNvSpPr>
            <p:nvPr/>
          </p:nvSpPr>
          <p:spPr bwMode="auto">
            <a:xfrm>
              <a:off x="10207626" y="4741863"/>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2955">
                <a:defRPr/>
              </a:pPr>
              <a:endParaRPr lang="en-US" sz="1733" kern="0" dirty="0">
                <a:solidFill>
                  <a:prstClr val="black"/>
                </a:solidFill>
                <a:latin typeface="Segoe UI"/>
              </a:endParaRPr>
            </a:p>
          </p:txBody>
        </p:sp>
        <p:sp>
          <p:nvSpPr>
            <p:cNvPr id="18" name="Rectangle 33"/>
            <p:cNvSpPr>
              <a:spLocks noChangeArrowheads="1"/>
            </p:cNvSpPr>
            <p:nvPr/>
          </p:nvSpPr>
          <p:spPr bwMode="auto">
            <a:xfrm>
              <a:off x="10207626" y="5024438"/>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2955">
                <a:defRPr/>
              </a:pPr>
              <a:endParaRPr lang="en-US" sz="1733" kern="0" dirty="0">
                <a:solidFill>
                  <a:prstClr val="black"/>
                </a:solidFill>
                <a:latin typeface="Segoe UI"/>
              </a:endParaRPr>
            </a:p>
          </p:txBody>
        </p:sp>
        <p:sp>
          <p:nvSpPr>
            <p:cNvPr id="19" name="Rectangle 52"/>
            <p:cNvSpPr>
              <a:spLocks noChangeArrowheads="1"/>
            </p:cNvSpPr>
            <p:nvPr/>
          </p:nvSpPr>
          <p:spPr bwMode="auto">
            <a:xfrm>
              <a:off x="10018713" y="4489450"/>
              <a:ext cx="1382713" cy="47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2955">
                <a:defRPr/>
              </a:pPr>
              <a:endParaRPr lang="en-US" sz="1733" kern="0" dirty="0">
                <a:solidFill>
                  <a:prstClr val="black"/>
                </a:solidFill>
                <a:latin typeface="Segoe UI"/>
              </a:endParaRPr>
            </a:p>
          </p:txBody>
        </p:sp>
      </p:gr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0157" y="2807501"/>
            <a:ext cx="862360" cy="862360"/>
          </a:xfrm>
          <a:prstGeom prst="rect">
            <a:avLst/>
          </a:prstGeom>
        </p:spPr>
      </p:pic>
      <p:sp>
        <p:nvSpPr>
          <p:cNvPr id="21" name="Title 1"/>
          <p:cNvSpPr txBox="1">
            <a:spLocks/>
          </p:cNvSpPr>
          <p:nvPr/>
        </p:nvSpPr>
        <p:spPr>
          <a:xfrm>
            <a:off x="270066" y="289959"/>
            <a:ext cx="11654187" cy="899537"/>
          </a:xfrm>
          <a:prstGeom prst="rect">
            <a:avLst/>
          </a:prstGeom>
        </p:spPr>
        <p:txBody>
          <a:bodyPr/>
          <a:lst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4" dirty="0"/>
              <a:t>Just Enough Administration (JEA) </a:t>
            </a:r>
          </a:p>
        </p:txBody>
      </p:sp>
    </p:spTree>
    <p:extLst>
      <p:ext uri="{BB962C8B-B14F-4D97-AF65-F5344CB8AC3E}">
        <p14:creationId xmlns:p14="http://schemas.microsoft.com/office/powerpoint/2010/main" val="252614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iterate type="lt">
                                    <p:tmPct val="10000"/>
                                  </p:iterate>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200"/>
                                        <p:tgtEl>
                                          <p:spTgt spid="6">
                                            <p:txEl>
                                              <p:pRg st="0" end="0"/>
                                            </p:txEl>
                                          </p:spTgt>
                                        </p:tgtEl>
                                      </p:cBhvr>
                                    </p:animEffect>
                                  </p:childTnLst>
                                </p:cTn>
                              </p:par>
                            </p:childTnLst>
                          </p:cTn>
                        </p:par>
                        <p:par>
                          <p:cTn id="12" fill="hold">
                            <p:stCondLst>
                              <p:cond delay="1580"/>
                            </p:stCondLst>
                            <p:childTnLst>
                              <p:par>
                                <p:cTn id="13" presetID="22" presetClass="entr" presetSubtype="4" fill="hold" nodeType="afterEffect">
                                  <p:stCondLst>
                                    <p:cond delay="0"/>
                                  </p:stCondLst>
                                  <p:iterate type="lt">
                                    <p:tmPct val="10000"/>
                                  </p:iterate>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down)">
                                      <p:cBhvr>
                                        <p:cTn id="15" dur="200"/>
                                        <p:tgtEl>
                                          <p:spTgt spid="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wipe(left)">
                                      <p:cBhvr>
                                        <p:cTn id="20" dur="200"/>
                                        <p:tgtEl>
                                          <p:spTgt spid="8">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Effect transition="in" filter="wipe(left)">
                                      <p:cBhvr>
                                        <p:cTn id="25" dur="2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833002" y="365125"/>
            <a:ext cx="10520702" cy="1325563"/>
          </a:xfrm>
        </p:spPr>
        <p:txBody>
          <a:bodyPr>
            <a:normAutofit/>
          </a:bodyPr>
          <a:lstStyle/>
          <a:p>
            <a:r>
              <a:rPr lang="en-US" dirty="0" err="1"/>
              <a:t>DevOpsification</a:t>
            </a:r>
            <a:r>
              <a:rPr lang="en-US" dirty="0"/>
              <a:t> of Windows</a:t>
            </a:r>
          </a:p>
        </p:txBody>
      </p:sp>
      <p:sp>
        <p:nvSpPr>
          <p:cNvPr id="2" name="Content Placeholder 1"/>
          <p:cNvSpPr>
            <a:spLocks noGrp="1"/>
          </p:cNvSpPr>
          <p:nvPr>
            <p:ph idx="1"/>
          </p:nvPr>
        </p:nvSpPr>
        <p:spPr>
          <a:xfrm>
            <a:off x="838201" y="2022601"/>
            <a:ext cx="10515598" cy="4154361"/>
          </a:xfrm>
        </p:spPr>
        <p:txBody>
          <a:bodyPr>
            <a:normAutofit/>
          </a:bodyPr>
          <a:lstStyle/>
          <a:p>
            <a:r>
              <a:rPr lang="en-US" sz="2000" dirty="0"/>
              <a:t>Componentization</a:t>
            </a:r>
          </a:p>
          <a:p>
            <a:r>
              <a:rPr lang="en-US" sz="2000" dirty="0"/>
              <a:t>Development</a:t>
            </a:r>
          </a:p>
          <a:p>
            <a:r>
              <a:rPr lang="en-US" sz="2000" dirty="0"/>
              <a:t>Packaging &amp; deployment</a:t>
            </a:r>
          </a:p>
          <a:p>
            <a:r>
              <a:rPr lang="en-US" sz="2000" dirty="0"/>
              <a:t>Configuration</a:t>
            </a:r>
          </a:p>
          <a:p>
            <a:r>
              <a:rPr lang="en-US" sz="2000" dirty="0"/>
              <a:t>Containers &amp; Docker </a:t>
            </a:r>
          </a:p>
          <a:p>
            <a:r>
              <a:rPr lang="en-US" sz="2000" dirty="0"/>
              <a:t>Operational Validation Testing</a:t>
            </a:r>
          </a:p>
          <a:p>
            <a:r>
              <a:rPr lang="en-US" sz="2000" dirty="0"/>
              <a:t>Operating Securely</a:t>
            </a:r>
          </a:p>
        </p:txBody>
      </p:sp>
    </p:spTree>
    <p:extLst>
      <p:ext uri="{BB962C8B-B14F-4D97-AF65-F5344CB8AC3E}">
        <p14:creationId xmlns:p14="http://schemas.microsoft.com/office/powerpoint/2010/main" val="1543334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3345" y="2308469"/>
            <a:ext cx="11250442" cy="1647426"/>
          </a:xfrm>
        </p:spPr>
        <p:txBody>
          <a:bodyPr/>
          <a:lstStyle/>
          <a:p>
            <a:pPr algn="ctr"/>
            <a:r>
              <a:rPr lang="en-US" sz="5294" dirty="0"/>
              <a:t>Windows Server 2016 resolves the interface between </a:t>
            </a:r>
            <a:r>
              <a:rPr lang="en-US" sz="5294" dirty="0" err="1"/>
              <a:t>devs</a:t>
            </a:r>
            <a:r>
              <a:rPr lang="en-US" sz="5294" dirty="0"/>
              <a:t> and ops</a:t>
            </a:r>
          </a:p>
        </p:txBody>
      </p:sp>
    </p:spTree>
    <p:extLst>
      <p:ext uri="{BB962C8B-B14F-4D97-AF65-F5344CB8AC3E}">
        <p14:creationId xmlns:p14="http://schemas.microsoft.com/office/powerpoint/2010/main" val="25515398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itle 2"/>
          <p:cNvSpPr>
            <a:spLocks noGrp="1"/>
          </p:cNvSpPr>
          <p:nvPr>
            <p:ph type="title"/>
          </p:nvPr>
        </p:nvSpPr>
        <p:spPr>
          <a:xfrm>
            <a:off x="833002" y="365125"/>
            <a:ext cx="10520702" cy="1325563"/>
          </a:xfrm>
        </p:spPr>
        <p:txBody>
          <a:bodyPr>
            <a:normAutofit/>
          </a:bodyPr>
          <a:lstStyle/>
          <a:p>
            <a:r>
              <a:rPr lang="en-US" dirty="0" err="1"/>
              <a:t>DevOpsification</a:t>
            </a:r>
            <a:r>
              <a:rPr lang="en-US" dirty="0"/>
              <a:t> of Windows</a:t>
            </a:r>
          </a:p>
        </p:txBody>
      </p:sp>
      <p:sp>
        <p:nvSpPr>
          <p:cNvPr id="2" name="Content Placeholder 1"/>
          <p:cNvSpPr>
            <a:spLocks noGrp="1"/>
          </p:cNvSpPr>
          <p:nvPr>
            <p:ph idx="1"/>
          </p:nvPr>
        </p:nvSpPr>
        <p:spPr>
          <a:xfrm>
            <a:off x="838201" y="2022601"/>
            <a:ext cx="10515598" cy="4154361"/>
          </a:xfrm>
        </p:spPr>
        <p:txBody>
          <a:bodyPr>
            <a:normAutofit/>
          </a:bodyPr>
          <a:lstStyle/>
          <a:p>
            <a:r>
              <a:rPr lang="en-US" sz="2000" dirty="0"/>
              <a:t>Componentization</a:t>
            </a:r>
          </a:p>
          <a:p>
            <a:r>
              <a:rPr lang="en-US" sz="2000" dirty="0"/>
              <a:t>Development</a:t>
            </a:r>
          </a:p>
          <a:p>
            <a:r>
              <a:rPr lang="en-US" sz="2000" dirty="0">
                <a:solidFill>
                  <a:schemeClr val="accent4"/>
                </a:solidFill>
              </a:rPr>
              <a:t>Packaging &amp; deployment</a:t>
            </a:r>
          </a:p>
          <a:p>
            <a:r>
              <a:rPr lang="en-US" sz="2000" dirty="0">
                <a:solidFill>
                  <a:schemeClr val="accent4"/>
                </a:solidFill>
              </a:rPr>
              <a:t>Configuration</a:t>
            </a:r>
          </a:p>
          <a:p>
            <a:r>
              <a:rPr lang="en-US" sz="2000" dirty="0"/>
              <a:t>Containers &amp; Docker </a:t>
            </a:r>
          </a:p>
          <a:p>
            <a:r>
              <a:rPr lang="en-US" sz="2000" dirty="0">
                <a:solidFill>
                  <a:schemeClr val="accent4"/>
                </a:solidFill>
              </a:rPr>
              <a:t>Operational Validation Testing</a:t>
            </a:r>
          </a:p>
          <a:p>
            <a:r>
              <a:rPr lang="en-US" sz="2000" dirty="0">
                <a:solidFill>
                  <a:schemeClr val="accent4"/>
                </a:solidFill>
              </a:rPr>
              <a:t>Operating Securely</a:t>
            </a:r>
          </a:p>
        </p:txBody>
      </p:sp>
      <p:sp>
        <p:nvSpPr>
          <p:cNvPr id="4" name="TextBox 3"/>
          <p:cNvSpPr txBox="1"/>
          <p:nvPr/>
        </p:nvSpPr>
        <p:spPr>
          <a:xfrm>
            <a:off x="3080083" y="5592187"/>
            <a:ext cx="5471885" cy="584775"/>
          </a:xfrm>
          <a:prstGeom prst="rect">
            <a:avLst/>
          </a:prstGeom>
          <a:noFill/>
        </p:spPr>
        <p:txBody>
          <a:bodyPr wrap="square" rtlCol="0">
            <a:spAutoFit/>
          </a:bodyPr>
          <a:lstStyle/>
          <a:p>
            <a:r>
              <a:rPr lang="en-US" sz="3200" dirty="0">
                <a:solidFill>
                  <a:schemeClr val="accent4"/>
                </a:solidFill>
              </a:rPr>
              <a:t>Available </a:t>
            </a:r>
            <a:r>
              <a:rPr lang="en-US" sz="3200" dirty="0" err="1">
                <a:solidFill>
                  <a:schemeClr val="accent4"/>
                </a:solidFill>
              </a:rPr>
              <a:t>Downlevel</a:t>
            </a:r>
            <a:endParaRPr lang="en-US" sz="3200" dirty="0">
              <a:solidFill>
                <a:schemeClr val="accent4"/>
              </a:solidFill>
            </a:endParaRPr>
          </a:p>
        </p:txBody>
      </p:sp>
      <p:sp>
        <p:nvSpPr>
          <p:cNvPr id="8" name="TextBox 7"/>
          <p:cNvSpPr txBox="1"/>
          <p:nvPr/>
        </p:nvSpPr>
        <p:spPr>
          <a:xfrm>
            <a:off x="1026310" y="5584928"/>
            <a:ext cx="5471885" cy="584775"/>
          </a:xfrm>
          <a:prstGeom prst="rect">
            <a:avLst/>
          </a:prstGeom>
          <a:noFill/>
        </p:spPr>
        <p:txBody>
          <a:bodyPr wrap="square" rtlCol="0">
            <a:spAutoFit/>
          </a:bodyPr>
          <a:lstStyle/>
          <a:p>
            <a:r>
              <a:rPr lang="en-US" sz="3200" dirty="0"/>
              <a:t>WS2016</a:t>
            </a:r>
          </a:p>
        </p:txBody>
      </p:sp>
    </p:spTree>
    <p:extLst>
      <p:ext uri="{BB962C8B-B14F-4D97-AF65-F5344CB8AC3E}">
        <p14:creationId xmlns:p14="http://schemas.microsoft.com/office/powerpoint/2010/main" val="3014534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Cloud Competitive</a:t>
            </a:r>
            <a:endParaRPr lang="en-US" dirty="0"/>
          </a:p>
        </p:txBody>
      </p:sp>
      <p:sp>
        <p:nvSpPr>
          <p:cNvPr id="2" name="Text Placeholder 1"/>
          <p:cNvSpPr>
            <a:spLocks noGrp="1"/>
          </p:cNvSpPr>
          <p:nvPr>
            <p:ph idx="1"/>
          </p:nvPr>
        </p:nvSpPr>
        <p:spPr/>
        <p:txBody>
          <a:bodyPr/>
          <a:lstStyle/>
          <a:p>
            <a:r>
              <a:rPr lang="en-US" dirty="0"/>
              <a:t>Small and Fast</a:t>
            </a:r>
          </a:p>
          <a:p>
            <a:r>
              <a:rPr lang="en-US" dirty="0"/>
              <a:t>Minimize attack service</a:t>
            </a:r>
          </a:p>
          <a:p>
            <a:r>
              <a:rPr lang="en-US" dirty="0"/>
              <a:t>Minimize patches/reboots</a:t>
            </a:r>
          </a:p>
          <a:p>
            <a:r>
              <a:rPr lang="en-US" dirty="0"/>
              <a:t>Optimized for DevOps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6590" y="1364343"/>
            <a:ext cx="6715410" cy="4538436"/>
          </a:xfrm>
          <a:prstGeom prst="rect">
            <a:avLst/>
          </a:prstGeom>
        </p:spPr>
      </p:pic>
    </p:spTree>
    <p:extLst>
      <p:ext uri="{BB962C8B-B14F-4D97-AF65-F5344CB8AC3E}">
        <p14:creationId xmlns:p14="http://schemas.microsoft.com/office/powerpoint/2010/main" val="204353386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314325" y="-371475"/>
            <a:ext cx="12715875" cy="782002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536923" y="289958"/>
            <a:ext cx="11655078" cy="899537"/>
          </a:xfrm>
        </p:spPr>
        <p:txBody>
          <a:bodyPr/>
          <a:lstStyle/>
          <a:p>
            <a:r>
              <a:rPr lang="en-US" dirty="0"/>
              <a:t>Servicing Improvements*</a:t>
            </a:r>
          </a:p>
        </p:txBody>
      </p:sp>
      <p:graphicFrame>
        <p:nvGraphicFramePr>
          <p:cNvPr id="3" name="Content Placeholder 5"/>
          <p:cNvGraphicFramePr>
            <a:graphicFrameLocks noGrp="1"/>
          </p:cNvGraphicFramePr>
          <p:nvPr>
            <p:ph idx="4294967295"/>
            <p:extLst/>
          </p:nvPr>
        </p:nvGraphicFramePr>
        <p:xfrm>
          <a:off x="4469513" y="1761535"/>
          <a:ext cx="3313347" cy="434983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ontent Placeholder 5"/>
          <p:cNvGraphicFramePr>
            <a:graphicFrameLocks/>
          </p:cNvGraphicFramePr>
          <p:nvPr>
            <p:extLst/>
          </p:nvPr>
        </p:nvGraphicFramePr>
        <p:xfrm>
          <a:off x="866856" y="1785554"/>
          <a:ext cx="3143631" cy="435072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5"/>
          <p:cNvGraphicFramePr>
            <a:graphicFrameLocks/>
          </p:cNvGraphicFramePr>
          <p:nvPr>
            <p:extLst/>
          </p:nvPr>
        </p:nvGraphicFramePr>
        <p:xfrm>
          <a:off x="8241887" y="1760653"/>
          <a:ext cx="2985952" cy="4350721"/>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6810930" y="2289284"/>
            <a:ext cx="437878" cy="374793"/>
          </a:xfrm>
          <a:prstGeom prst="rect">
            <a:avLst/>
          </a:prstGeom>
          <a:noFill/>
        </p:spPr>
        <p:txBody>
          <a:bodyPr wrap="none" rtlCol="0">
            <a:spAutoFit/>
          </a:bodyPr>
          <a:lstStyle/>
          <a:p>
            <a:pPr defTabSz="914367"/>
            <a:r>
              <a:rPr lang="en-US" dirty="0">
                <a:solidFill>
                  <a:srgbClr val="FFFFFF"/>
                </a:solidFill>
                <a:latin typeface="Segoe UI"/>
              </a:rPr>
              <a:t>23</a:t>
            </a:r>
          </a:p>
        </p:txBody>
      </p:sp>
      <p:sp>
        <p:nvSpPr>
          <p:cNvPr id="7" name="TextBox 6"/>
          <p:cNvSpPr txBox="1"/>
          <p:nvPr/>
        </p:nvSpPr>
        <p:spPr>
          <a:xfrm>
            <a:off x="6076440" y="4204629"/>
            <a:ext cx="311260" cy="374793"/>
          </a:xfrm>
          <a:prstGeom prst="rect">
            <a:avLst/>
          </a:prstGeom>
          <a:noFill/>
        </p:spPr>
        <p:txBody>
          <a:bodyPr wrap="none" rtlCol="0">
            <a:spAutoFit/>
          </a:bodyPr>
          <a:lstStyle/>
          <a:p>
            <a:pPr defTabSz="914367"/>
            <a:r>
              <a:rPr lang="en-US" dirty="0">
                <a:solidFill>
                  <a:srgbClr val="FFFFFF"/>
                </a:solidFill>
                <a:latin typeface="Segoe UI"/>
              </a:rPr>
              <a:t>8</a:t>
            </a:r>
          </a:p>
        </p:txBody>
      </p:sp>
      <p:sp>
        <p:nvSpPr>
          <p:cNvPr id="8" name="TextBox 7"/>
          <p:cNvSpPr txBox="1"/>
          <p:nvPr/>
        </p:nvSpPr>
        <p:spPr>
          <a:xfrm>
            <a:off x="5313795" y="4974723"/>
            <a:ext cx="311260" cy="374793"/>
          </a:xfrm>
          <a:prstGeom prst="rect">
            <a:avLst/>
          </a:prstGeom>
          <a:noFill/>
        </p:spPr>
        <p:txBody>
          <a:bodyPr wrap="none" rtlCol="0">
            <a:spAutoFit/>
          </a:bodyPr>
          <a:lstStyle/>
          <a:p>
            <a:pPr defTabSz="914367"/>
            <a:r>
              <a:rPr lang="en-US" dirty="0">
                <a:solidFill>
                  <a:srgbClr val="FFFFFF"/>
                </a:solidFill>
                <a:latin typeface="Segoe UI"/>
              </a:rPr>
              <a:t>2</a:t>
            </a:r>
          </a:p>
        </p:txBody>
      </p:sp>
      <p:sp>
        <p:nvSpPr>
          <p:cNvPr id="16" name="TextBox 15"/>
          <p:cNvSpPr txBox="1"/>
          <p:nvPr/>
        </p:nvSpPr>
        <p:spPr>
          <a:xfrm>
            <a:off x="1683103" y="4324142"/>
            <a:ext cx="311260" cy="374793"/>
          </a:xfrm>
          <a:prstGeom prst="rect">
            <a:avLst/>
          </a:prstGeom>
          <a:noFill/>
        </p:spPr>
        <p:txBody>
          <a:bodyPr wrap="none" rtlCol="0">
            <a:spAutoFit/>
          </a:bodyPr>
          <a:lstStyle/>
          <a:p>
            <a:pPr defTabSz="914367"/>
            <a:r>
              <a:rPr lang="en-US" dirty="0">
                <a:solidFill>
                  <a:srgbClr val="FFFFFF"/>
                </a:solidFill>
                <a:latin typeface="Segoe UI"/>
              </a:rPr>
              <a:t>9</a:t>
            </a:r>
          </a:p>
        </p:txBody>
      </p:sp>
      <p:sp>
        <p:nvSpPr>
          <p:cNvPr id="17" name="TextBox 16"/>
          <p:cNvSpPr txBox="1"/>
          <p:nvPr/>
        </p:nvSpPr>
        <p:spPr>
          <a:xfrm>
            <a:off x="2365343" y="2979505"/>
            <a:ext cx="437878" cy="374793"/>
          </a:xfrm>
          <a:prstGeom prst="rect">
            <a:avLst/>
          </a:prstGeom>
          <a:noFill/>
        </p:spPr>
        <p:txBody>
          <a:bodyPr wrap="none" rtlCol="0">
            <a:spAutoFit/>
          </a:bodyPr>
          <a:lstStyle/>
          <a:p>
            <a:pPr defTabSz="914367"/>
            <a:r>
              <a:rPr lang="en-US" dirty="0">
                <a:solidFill>
                  <a:srgbClr val="FFFFFF"/>
                </a:solidFill>
                <a:latin typeface="Segoe UI"/>
              </a:rPr>
              <a:t>23</a:t>
            </a:r>
          </a:p>
        </p:txBody>
      </p:sp>
      <p:sp>
        <p:nvSpPr>
          <p:cNvPr id="18" name="TextBox 17"/>
          <p:cNvSpPr txBox="1"/>
          <p:nvPr/>
        </p:nvSpPr>
        <p:spPr>
          <a:xfrm>
            <a:off x="3080109" y="2680697"/>
            <a:ext cx="437878" cy="374793"/>
          </a:xfrm>
          <a:prstGeom prst="rect">
            <a:avLst/>
          </a:prstGeom>
          <a:noFill/>
        </p:spPr>
        <p:txBody>
          <a:bodyPr wrap="none" rtlCol="0">
            <a:spAutoFit/>
          </a:bodyPr>
          <a:lstStyle/>
          <a:p>
            <a:pPr defTabSz="914367"/>
            <a:r>
              <a:rPr lang="en-US" dirty="0">
                <a:solidFill>
                  <a:srgbClr val="FFFFFF"/>
                </a:solidFill>
                <a:latin typeface="Segoe UI"/>
              </a:rPr>
              <a:t>26</a:t>
            </a:r>
          </a:p>
        </p:txBody>
      </p:sp>
      <p:sp>
        <p:nvSpPr>
          <p:cNvPr id="19" name="TextBox 18"/>
          <p:cNvSpPr txBox="1"/>
          <p:nvPr/>
        </p:nvSpPr>
        <p:spPr>
          <a:xfrm>
            <a:off x="9668582" y="3653106"/>
            <a:ext cx="311260" cy="374793"/>
          </a:xfrm>
          <a:prstGeom prst="rect">
            <a:avLst/>
          </a:prstGeom>
          <a:noFill/>
        </p:spPr>
        <p:txBody>
          <a:bodyPr wrap="none" rtlCol="0">
            <a:spAutoFit/>
          </a:bodyPr>
          <a:lstStyle/>
          <a:p>
            <a:pPr defTabSz="914367"/>
            <a:r>
              <a:rPr lang="en-US" dirty="0">
                <a:solidFill>
                  <a:srgbClr val="FFFFFF"/>
                </a:solidFill>
                <a:latin typeface="Segoe UI"/>
              </a:rPr>
              <a:t>6</a:t>
            </a:r>
          </a:p>
        </p:txBody>
      </p:sp>
      <p:sp>
        <p:nvSpPr>
          <p:cNvPr id="20" name="TextBox 19"/>
          <p:cNvSpPr txBox="1"/>
          <p:nvPr/>
        </p:nvSpPr>
        <p:spPr>
          <a:xfrm>
            <a:off x="10340431" y="2555140"/>
            <a:ext cx="437878" cy="374793"/>
          </a:xfrm>
          <a:prstGeom prst="rect">
            <a:avLst/>
          </a:prstGeom>
          <a:noFill/>
        </p:spPr>
        <p:txBody>
          <a:bodyPr wrap="none" rtlCol="0">
            <a:spAutoFit/>
          </a:bodyPr>
          <a:lstStyle/>
          <a:p>
            <a:pPr defTabSz="914367"/>
            <a:r>
              <a:rPr lang="en-US" dirty="0">
                <a:solidFill>
                  <a:srgbClr val="FFFFFF"/>
                </a:solidFill>
                <a:latin typeface="Segoe UI"/>
              </a:rPr>
              <a:t>11</a:t>
            </a:r>
          </a:p>
        </p:txBody>
      </p:sp>
      <p:sp>
        <p:nvSpPr>
          <p:cNvPr id="21" name="TextBox 20"/>
          <p:cNvSpPr txBox="1"/>
          <p:nvPr/>
        </p:nvSpPr>
        <p:spPr>
          <a:xfrm>
            <a:off x="9000194" y="4250723"/>
            <a:ext cx="311260" cy="374793"/>
          </a:xfrm>
          <a:prstGeom prst="rect">
            <a:avLst/>
          </a:prstGeom>
          <a:noFill/>
        </p:spPr>
        <p:txBody>
          <a:bodyPr wrap="none" rtlCol="0">
            <a:spAutoFit/>
          </a:bodyPr>
          <a:lstStyle/>
          <a:p>
            <a:pPr defTabSz="914367"/>
            <a:r>
              <a:rPr lang="en-US" dirty="0">
                <a:solidFill>
                  <a:srgbClr val="FFFFFF"/>
                </a:solidFill>
                <a:latin typeface="Segoe UI"/>
              </a:rPr>
              <a:t>3</a:t>
            </a:r>
          </a:p>
        </p:txBody>
      </p:sp>
      <p:sp>
        <p:nvSpPr>
          <p:cNvPr id="9" name="TextBox 8"/>
          <p:cNvSpPr txBox="1"/>
          <p:nvPr/>
        </p:nvSpPr>
        <p:spPr>
          <a:xfrm>
            <a:off x="2803221" y="6192977"/>
            <a:ext cx="6684443" cy="615516"/>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FFFFFF"/>
                    </a:gs>
                    <a:gs pos="30000">
                      <a:srgbClr val="FFFFFF"/>
                    </a:gs>
                  </a:gsLst>
                  <a:lin ang="5400000" scaled="0"/>
                </a:gradFill>
                <a:latin typeface="Segoe UI"/>
              </a:rPr>
              <a:t>* Analysis based on all patches released in 2014</a:t>
            </a:r>
          </a:p>
        </p:txBody>
      </p:sp>
    </p:spTree>
    <p:extLst>
      <p:ext uri="{BB962C8B-B14F-4D97-AF65-F5344CB8AC3E}">
        <p14:creationId xmlns:p14="http://schemas.microsoft.com/office/powerpoint/2010/main" val="5329134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314325" y="-371475"/>
            <a:ext cx="12715875" cy="782002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536923" y="289958"/>
            <a:ext cx="11655078" cy="899537"/>
          </a:xfrm>
        </p:spPr>
        <p:txBody>
          <a:bodyPr/>
          <a:lstStyle/>
          <a:p>
            <a:r>
              <a:rPr lang="en-US" dirty="0"/>
              <a:t>Security Improvements</a:t>
            </a:r>
          </a:p>
        </p:txBody>
      </p:sp>
      <p:graphicFrame>
        <p:nvGraphicFramePr>
          <p:cNvPr id="3" name="Content Placeholder 5"/>
          <p:cNvGraphicFramePr>
            <a:graphicFrameLocks noGrp="1"/>
          </p:cNvGraphicFramePr>
          <p:nvPr>
            <p:ph idx="4294967295"/>
            <p:extLst/>
          </p:nvPr>
        </p:nvGraphicFramePr>
        <p:xfrm>
          <a:off x="8400621" y="1785556"/>
          <a:ext cx="3313347" cy="43513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ontent Placeholder 5"/>
          <p:cNvGraphicFramePr>
            <a:graphicFrameLocks/>
          </p:cNvGraphicFramePr>
          <p:nvPr>
            <p:extLst/>
          </p:nvPr>
        </p:nvGraphicFramePr>
        <p:xfrm>
          <a:off x="4186877" y="1777773"/>
          <a:ext cx="3188885" cy="435072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9"/>
          <p:cNvGraphicFramePr>
            <a:graphicFrameLocks/>
          </p:cNvGraphicFramePr>
          <p:nvPr>
            <p:extLst/>
          </p:nvPr>
        </p:nvGraphicFramePr>
        <p:xfrm>
          <a:off x="538227" y="1785554"/>
          <a:ext cx="2986124" cy="4350721"/>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9412736" y="4026879"/>
            <a:ext cx="434734" cy="369332"/>
          </a:xfrm>
          <a:prstGeom prst="rect">
            <a:avLst/>
          </a:prstGeom>
          <a:noFill/>
        </p:spPr>
        <p:txBody>
          <a:bodyPr wrap="none" rtlCol="0">
            <a:spAutoFit/>
          </a:bodyPr>
          <a:lstStyle/>
          <a:p>
            <a:pPr defTabSz="914367"/>
            <a:r>
              <a:rPr lang="en-US" dirty="0">
                <a:solidFill>
                  <a:srgbClr val="FFFFFF"/>
                </a:solidFill>
                <a:latin typeface="Segoe UI"/>
              </a:rPr>
              <a:t>11</a:t>
            </a:r>
          </a:p>
        </p:txBody>
      </p:sp>
      <p:sp>
        <p:nvSpPr>
          <p:cNvPr id="7" name="TextBox 6"/>
          <p:cNvSpPr txBox="1"/>
          <p:nvPr/>
        </p:nvSpPr>
        <p:spPr>
          <a:xfrm>
            <a:off x="10488434" y="2288835"/>
            <a:ext cx="434734" cy="369332"/>
          </a:xfrm>
          <a:prstGeom prst="rect">
            <a:avLst/>
          </a:prstGeom>
          <a:noFill/>
        </p:spPr>
        <p:txBody>
          <a:bodyPr wrap="none" rtlCol="0">
            <a:spAutoFit/>
          </a:bodyPr>
          <a:lstStyle/>
          <a:p>
            <a:pPr defTabSz="914367"/>
            <a:r>
              <a:rPr lang="en-US" dirty="0">
                <a:solidFill>
                  <a:srgbClr val="FFFFFF"/>
                </a:solidFill>
                <a:latin typeface="Segoe UI"/>
              </a:rPr>
              <a:t>26</a:t>
            </a:r>
          </a:p>
        </p:txBody>
      </p:sp>
      <p:sp>
        <p:nvSpPr>
          <p:cNvPr id="8" name="TextBox 7"/>
          <p:cNvSpPr txBox="1"/>
          <p:nvPr/>
        </p:nvSpPr>
        <p:spPr>
          <a:xfrm>
            <a:off x="5189797" y="3659402"/>
            <a:ext cx="434734" cy="369332"/>
          </a:xfrm>
          <a:prstGeom prst="rect">
            <a:avLst/>
          </a:prstGeom>
          <a:noFill/>
        </p:spPr>
        <p:txBody>
          <a:bodyPr wrap="none" rtlCol="0">
            <a:spAutoFit/>
          </a:bodyPr>
          <a:lstStyle/>
          <a:p>
            <a:pPr defTabSz="914367"/>
            <a:r>
              <a:rPr lang="en-US" dirty="0">
                <a:solidFill>
                  <a:srgbClr val="FFFFFF"/>
                </a:solidFill>
                <a:latin typeface="Segoe UI"/>
              </a:rPr>
              <a:t>25</a:t>
            </a:r>
          </a:p>
        </p:txBody>
      </p:sp>
      <p:sp>
        <p:nvSpPr>
          <p:cNvPr id="9" name="TextBox 8"/>
          <p:cNvSpPr txBox="1"/>
          <p:nvPr/>
        </p:nvSpPr>
        <p:spPr>
          <a:xfrm>
            <a:off x="6155817" y="2283041"/>
            <a:ext cx="434734" cy="369332"/>
          </a:xfrm>
          <a:prstGeom prst="rect">
            <a:avLst/>
          </a:prstGeom>
          <a:noFill/>
        </p:spPr>
        <p:txBody>
          <a:bodyPr wrap="none" rtlCol="0">
            <a:spAutoFit/>
          </a:bodyPr>
          <a:lstStyle/>
          <a:p>
            <a:pPr defTabSz="914367"/>
            <a:r>
              <a:rPr lang="en-US" dirty="0">
                <a:solidFill>
                  <a:srgbClr val="FFFFFF"/>
                </a:solidFill>
                <a:latin typeface="Segoe UI"/>
              </a:rPr>
              <a:t>44</a:t>
            </a:r>
          </a:p>
        </p:txBody>
      </p:sp>
      <p:sp>
        <p:nvSpPr>
          <p:cNvPr id="10" name="TextBox 9"/>
          <p:cNvSpPr txBox="1"/>
          <p:nvPr/>
        </p:nvSpPr>
        <p:spPr>
          <a:xfrm>
            <a:off x="1528194" y="3284609"/>
            <a:ext cx="437878" cy="374793"/>
          </a:xfrm>
          <a:prstGeom prst="rect">
            <a:avLst/>
          </a:prstGeom>
          <a:noFill/>
        </p:spPr>
        <p:txBody>
          <a:bodyPr wrap="none" rtlCol="0">
            <a:spAutoFit/>
          </a:bodyPr>
          <a:lstStyle/>
          <a:p>
            <a:pPr defTabSz="914367"/>
            <a:r>
              <a:rPr lang="en-US" dirty="0">
                <a:solidFill>
                  <a:srgbClr val="FFFFFF"/>
                </a:solidFill>
                <a:latin typeface="Segoe UI"/>
              </a:rPr>
              <a:t>73</a:t>
            </a:r>
          </a:p>
        </p:txBody>
      </p:sp>
      <p:sp>
        <p:nvSpPr>
          <p:cNvPr id="11" name="TextBox 10"/>
          <p:cNvSpPr txBox="1"/>
          <p:nvPr/>
        </p:nvSpPr>
        <p:spPr>
          <a:xfrm>
            <a:off x="2440931" y="2634731"/>
            <a:ext cx="437878" cy="374793"/>
          </a:xfrm>
          <a:prstGeom prst="rect">
            <a:avLst/>
          </a:prstGeom>
          <a:noFill/>
        </p:spPr>
        <p:txBody>
          <a:bodyPr wrap="none" rtlCol="0">
            <a:spAutoFit/>
          </a:bodyPr>
          <a:lstStyle/>
          <a:p>
            <a:pPr defTabSz="914367"/>
            <a:r>
              <a:rPr lang="en-US" dirty="0">
                <a:solidFill>
                  <a:srgbClr val="FFFFFF"/>
                </a:solidFill>
                <a:latin typeface="Segoe UI"/>
              </a:rPr>
              <a:t>98</a:t>
            </a:r>
          </a:p>
        </p:txBody>
      </p:sp>
    </p:spTree>
    <p:extLst>
      <p:ext uri="{BB962C8B-B14F-4D97-AF65-F5344CB8AC3E}">
        <p14:creationId xmlns:p14="http://schemas.microsoft.com/office/powerpoint/2010/main" val="30476841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5" name="Freeform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3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3608996"/>
            <a:ext cx="4522796" cy="3249004"/>
          </a:xfrm>
          <a:custGeom>
            <a:avLst/>
            <a:gdLst>
              <a:gd name="connsiteX0" fmla="*/ 3018081 w 4522796"/>
              <a:gd name="connsiteY0" fmla="*/ 0 h 3249004"/>
              <a:gd name="connsiteX1" fmla="*/ 0 w 4522796"/>
              <a:gd name="connsiteY1" fmla="*/ 0 h 3249004"/>
              <a:gd name="connsiteX2" fmla="*/ 0 w 4522796"/>
              <a:gd name="connsiteY2" fmla="*/ 3249004 h 3249004"/>
              <a:gd name="connsiteX3" fmla="*/ 4522796 w 4522796"/>
              <a:gd name="connsiteY3" fmla="*/ 3249004 h 3249004"/>
            </a:gdLst>
            <a:ahLst/>
            <a:cxnLst>
              <a:cxn ang="0">
                <a:pos x="connsiteX0" y="connsiteY0"/>
              </a:cxn>
              <a:cxn ang="0">
                <a:pos x="connsiteX1" y="connsiteY1"/>
              </a:cxn>
              <a:cxn ang="0">
                <a:pos x="connsiteX2" y="connsiteY2"/>
              </a:cxn>
              <a:cxn ang="0">
                <a:pos x="connsiteX3" y="connsiteY3"/>
              </a:cxn>
            </a:cxnLst>
            <a:rect l="l" t="t" r="r" b="b"/>
            <a:pathLst>
              <a:path w="4522796" h="3249004">
                <a:moveTo>
                  <a:pt x="3018081" y="0"/>
                </a:moveTo>
                <a:lnTo>
                  <a:pt x="0" y="0"/>
                </a:lnTo>
                <a:lnTo>
                  <a:pt x="0" y="3249004"/>
                </a:lnTo>
                <a:lnTo>
                  <a:pt x="4522796" y="3249004"/>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7" name="Freeform 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2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24000" y="2245810"/>
            <a:ext cx="9144000" cy="1355750"/>
          </a:xfrm>
        </p:spPr>
        <p:txBody>
          <a:bodyPr vert="horz" lIns="91440" tIns="45720" rIns="91440" bIns="45720" rtlCol="0" anchor="b">
            <a:normAutofit/>
          </a:bodyPr>
          <a:lstStyle/>
          <a:p>
            <a:r>
              <a:rPr lang="en-US" sz="5400" b="1"/>
              <a:t>But…..</a:t>
            </a:r>
          </a:p>
        </p:txBody>
      </p:sp>
    </p:spTree>
    <p:extLst>
      <p:ext uri="{BB962C8B-B14F-4D97-AF65-F5344CB8AC3E}">
        <p14:creationId xmlns:p14="http://schemas.microsoft.com/office/powerpoint/2010/main" val="4071200744"/>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314325" y="-371475"/>
            <a:ext cx="12715875" cy="782002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3" name="Content Placeholder 9"/>
          <p:cNvGraphicFramePr>
            <a:graphicFrameLocks/>
          </p:cNvGraphicFramePr>
          <p:nvPr>
            <p:extLst/>
          </p:nvPr>
        </p:nvGraphicFramePr>
        <p:xfrm>
          <a:off x="4452555" y="1770954"/>
          <a:ext cx="2986124" cy="4350721"/>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idx="4294967295"/>
          </p:nvPr>
        </p:nvSpPr>
        <p:spPr>
          <a:xfrm>
            <a:off x="536923" y="289958"/>
            <a:ext cx="11655078" cy="899537"/>
          </a:xfrm>
        </p:spPr>
        <p:txBody>
          <a:bodyPr/>
          <a:lstStyle/>
          <a:p>
            <a:r>
              <a:rPr lang="en-US" dirty="0"/>
              <a:t>Resource Utilization Improvements</a:t>
            </a:r>
          </a:p>
        </p:txBody>
      </p:sp>
      <p:graphicFrame>
        <p:nvGraphicFramePr>
          <p:cNvPr id="4" name="Content Placeholder 5"/>
          <p:cNvGraphicFramePr>
            <a:graphicFrameLocks/>
          </p:cNvGraphicFramePr>
          <p:nvPr>
            <p:extLst/>
          </p:nvPr>
        </p:nvGraphicFramePr>
        <p:xfrm>
          <a:off x="866856" y="1782154"/>
          <a:ext cx="3020174" cy="435072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9"/>
          <p:cNvGraphicFramePr>
            <a:graphicFrameLocks/>
          </p:cNvGraphicFramePr>
          <p:nvPr>
            <p:extLst/>
          </p:nvPr>
        </p:nvGraphicFramePr>
        <p:xfrm>
          <a:off x="7966943" y="1767553"/>
          <a:ext cx="3386112" cy="4350721"/>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2764670" y="2457873"/>
            <a:ext cx="437878" cy="374793"/>
          </a:xfrm>
          <a:prstGeom prst="rect">
            <a:avLst/>
          </a:prstGeom>
          <a:noFill/>
        </p:spPr>
        <p:txBody>
          <a:bodyPr wrap="none" rtlCol="0">
            <a:spAutoFit/>
          </a:bodyPr>
          <a:lstStyle/>
          <a:p>
            <a:pPr defTabSz="914367"/>
            <a:r>
              <a:rPr lang="en-US" dirty="0">
                <a:solidFill>
                  <a:srgbClr val="FFFFFF"/>
                </a:solidFill>
                <a:latin typeface="Segoe UI"/>
              </a:rPr>
              <a:t>26</a:t>
            </a:r>
          </a:p>
        </p:txBody>
      </p:sp>
      <p:sp>
        <p:nvSpPr>
          <p:cNvPr id="7" name="TextBox 6"/>
          <p:cNvSpPr txBox="1"/>
          <p:nvPr/>
        </p:nvSpPr>
        <p:spPr>
          <a:xfrm>
            <a:off x="1794989" y="3001403"/>
            <a:ext cx="437878" cy="374793"/>
          </a:xfrm>
          <a:prstGeom prst="rect">
            <a:avLst/>
          </a:prstGeom>
          <a:noFill/>
        </p:spPr>
        <p:txBody>
          <a:bodyPr wrap="none" rtlCol="0">
            <a:spAutoFit/>
          </a:bodyPr>
          <a:lstStyle/>
          <a:p>
            <a:pPr defTabSz="914367"/>
            <a:r>
              <a:rPr lang="en-US" dirty="0">
                <a:solidFill>
                  <a:srgbClr val="FFFFFF"/>
                </a:solidFill>
                <a:latin typeface="Segoe UI"/>
              </a:rPr>
              <a:t>21</a:t>
            </a:r>
          </a:p>
        </p:txBody>
      </p:sp>
      <p:sp>
        <p:nvSpPr>
          <p:cNvPr id="11" name="TextBox 10"/>
          <p:cNvSpPr txBox="1"/>
          <p:nvPr/>
        </p:nvSpPr>
        <p:spPr>
          <a:xfrm>
            <a:off x="9072919" y="4135857"/>
            <a:ext cx="437878" cy="374793"/>
          </a:xfrm>
          <a:prstGeom prst="rect">
            <a:avLst/>
          </a:prstGeom>
          <a:noFill/>
        </p:spPr>
        <p:txBody>
          <a:bodyPr wrap="none" rtlCol="0">
            <a:spAutoFit/>
          </a:bodyPr>
          <a:lstStyle/>
          <a:p>
            <a:pPr defTabSz="914367"/>
            <a:r>
              <a:rPr lang="en-US" dirty="0">
                <a:solidFill>
                  <a:srgbClr val="FFFFFF"/>
                </a:solidFill>
                <a:latin typeface="Segoe UI"/>
              </a:rPr>
              <a:t>61</a:t>
            </a:r>
          </a:p>
        </p:txBody>
      </p:sp>
      <p:sp>
        <p:nvSpPr>
          <p:cNvPr id="12" name="TextBox 11"/>
          <p:cNvSpPr txBox="1"/>
          <p:nvPr/>
        </p:nvSpPr>
        <p:spPr>
          <a:xfrm>
            <a:off x="10118790" y="2722694"/>
            <a:ext cx="564498" cy="374793"/>
          </a:xfrm>
          <a:prstGeom prst="rect">
            <a:avLst/>
          </a:prstGeom>
          <a:noFill/>
        </p:spPr>
        <p:txBody>
          <a:bodyPr wrap="none" rtlCol="0">
            <a:spAutoFit/>
          </a:bodyPr>
          <a:lstStyle/>
          <a:p>
            <a:pPr defTabSz="914367"/>
            <a:r>
              <a:rPr lang="en-US" dirty="0">
                <a:solidFill>
                  <a:srgbClr val="FFFFFF"/>
                </a:solidFill>
                <a:latin typeface="Segoe UI"/>
              </a:rPr>
              <a:t>139</a:t>
            </a:r>
          </a:p>
        </p:txBody>
      </p:sp>
      <p:sp>
        <p:nvSpPr>
          <p:cNvPr id="15" name="TextBox 14"/>
          <p:cNvSpPr txBox="1"/>
          <p:nvPr/>
        </p:nvSpPr>
        <p:spPr>
          <a:xfrm>
            <a:off x="5373506" y="4056491"/>
            <a:ext cx="559769" cy="369332"/>
          </a:xfrm>
          <a:prstGeom prst="rect">
            <a:avLst/>
          </a:prstGeom>
          <a:noFill/>
        </p:spPr>
        <p:txBody>
          <a:bodyPr wrap="none" rtlCol="0">
            <a:spAutoFit/>
          </a:bodyPr>
          <a:lstStyle/>
          <a:p>
            <a:pPr defTabSz="914367"/>
            <a:r>
              <a:rPr lang="en-US" dirty="0">
                <a:solidFill>
                  <a:srgbClr val="FFFFFF"/>
                </a:solidFill>
                <a:latin typeface="Segoe UI"/>
              </a:rPr>
              <a:t>108</a:t>
            </a:r>
          </a:p>
        </p:txBody>
      </p:sp>
      <p:sp>
        <p:nvSpPr>
          <p:cNvPr id="16" name="TextBox 15"/>
          <p:cNvSpPr txBox="1"/>
          <p:nvPr/>
        </p:nvSpPr>
        <p:spPr>
          <a:xfrm>
            <a:off x="6309596" y="2429572"/>
            <a:ext cx="559769" cy="369332"/>
          </a:xfrm>
          <a:prstGeom prst="rect">
            <a:avLst/>
          </a:prstGeom>
          <a:noFill/>
        </p:spPr>
        <p:txBody>
          <a:bodyPr wrap="none" rtlCol="0">
            <a:spAutoFit/>
          </a:bodyPr>
          <a:lstStyle/>
          <a:p>
            <a:pPr defTabSz="914367"/>
            <a:r>
              <a:rPr lang="en-US" dirty="0">
                <a:solidFill>
                  <a:srgbClr val="FFFFFF"/>
                </a:solidFill>
                <a:latin typeface="Segoe UI"/>
              </a:rPr>
              <a:t>306</a:t>
            </a:r>
          </a:p>
        </p:txBody>
      </p:sp>
    </p:spTree>
    <p:extLst>
      <p:ext uri="{BB962C8B-B14F-4D97-AF65-F5344CB8AC3E}">
        <p14:creationId xmlns:p14="http://schemas.microsoft.com/office/powerpoint/2010/main" val="335503656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314325" y="-371475"/>
            <a:ext cx="12715875" cy="782002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Content Placeholder 9"/>
          <p:cNvGraphicFramePr>
            <a:graphicFrameLocks/>
          </p:cNvGraphicFramePr>
          <p:nvPr>
            <p:extLst/>
          </p:nvPr>
        </p:nvGraphicFramePr>
        <p:xfrm>
          <a:off x="223652" y="1774187"/>
          <a:ext cx="3486203" cy="435072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ontent Placeholder 5"/>
          <p:cNvGraphicFramePr>
            <a:graphicFrameLocks/>
          </p:cNvGraphicFramePr>
          <p:nvPr>
            <p:extLst/>
          </p:nvPr>
        </p:nvGraphicFramePr>
        <p:xfrm>
          <a:off x="4237933" y="1777363"/>
          <a:ext cx="3266133" cy="4340725"/>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idx="4294967295"/>
          </p:nvPr>
        </p:nvSpPr>
        <p:spPr>
          <a:xfrm>
            <a:off x="536923" y="289958"/>
            <a:ext cx="11655078" cy="899537"/>
          </a:xfrm>
        </p:spPr>
        <p:txBody>
          <a:bodyPr/>
          <a:lstStyle/>
          <a:p>
            <a:r>
              <a:rPr lang="en-US" dirty="0"/>
              <a:t>Deployment Improvements</a:t>
            </a:r>
          </a:p>
        </p:txBody>
      </p:sp>
      <p:graphicFrame>
        <p:nvGraphicFramePr>
          <p:cNvPr id="5" name="Content Placeholder 5"/>
          <p:cNvGraphicFramePr>
            <a:graphicFrameLocks noGrp="1"/>
          </p:cNvGraphicFramePr>
          <p:nvPr>
            <p:ph idx="4294967295"/>
            <p:extLst/>
          </p:nvPr>
        </p:nvGraphicFramePr>
        <p:xfrm>
          <a:off x="8419482" y="1769993"/>
          <a:ext cx="3503215" cy="4348283"/>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p:cNvSpPr txBox="1"/>
          <p:nvPr/>
        </p:nvSpPr>
        <p:spPr>
          <a:xfrm>
            <a:off x="9412736" y="5068306"/>
            <a:ext cx="489166" cy="374793"/>
          </a:xfrm>
          <a:prstGeom prst="rect">
            <a:avLst/>
          </a:prstGeom>
          <a:noFill/>
        </p:spPr>
        <p:txBody>
          <a:bodyPr wrap="none" rtlCol="0">
            <a:spAutoFit/>
          </a:bodyPr>
          <a:lstStyle/>
          <a:p>
            <a:pPr defTabSz="914367"/>
            <a:r>
              <a:rPr lang="en-US" dirty="0">
                <a:solidFill>
                  <a:srgbClr val="FFFFFF"/>
                </a:solidFill>
                <a:latin typeface="Segoe UI"/>
              </a:rPr>
              <a:t>.41</a:t>
            </a:r>
          </a:p>
        </p:txBody>
      </p:sp>
      <p:sp>
        <p:nvSpPr>
          <p:cNvPr id="9" name="TextBox 8"/>
          <p:cNvSpPr txBox="1"/>
          <p:nvPr/>
        </p:nvSpPr>
        <p:spPr>
          <a:xfrm>
            <a:off x="10578076" y="2330597"/>
            <a:ext cx="489166" cy="374793"/>
          </a:xfrm>
          <a:prstGeom prst="rect">
            <a:avLst/>
          </a:prstGeom>
          <a:noFill/>
        </p:spPr>
        <p:txBody>
          <a:bodyPr wrap="none" rtlCol="0">
            <a:spAutoFit/>
          </a:bodyPr>
          <a:lstStyle/>
          <a:p>
            <a:pPr defTabSz="914367"/>
            <a:r>
              <a:rPr lang="en-US" dirty="0">
                <a:solidFill>
                  <a:srgbClr val="FFFFFF"/>
                </a:solidFill>
                <a:latin typeface="Segoe UI"/>
              </a:rPr>
              <a:t>6.3</a:t>
            </a:r>
          </a:p>
        </p:txBody>
      </p:sp>
      <p:sp>
        <p:nvSpPr>
          <p:cNvPr id="10" name="TextBox 9"/>
          <p:cNvSpPr txBox="1"/>
          <p:nvPr/>
        </p:nvSpPr>
        <p:spPr>
          <a:xfrm>
            <a:off x="1318447" y="4852095"/>
            <a:ext cx="437878" cy="374793"/>
          </a:xfrm>
          <a:prstGeom prst="rect">
            <a:avLst/>
          </a:prstGeom>
          <a:noFill/>
        </p:spPr>
        <p:txBody>
          <a:bodyPr wrap="none" rtlCol="0">
            <a:spAutoFit/>
          </a:bodyPr>
          <a:lstStyle/>
          <a:p>
            <a:pPr defTabSz="914367"/>
            <a:r>
              <a:rPr lang="en-US" dirty="0">
                <a:solidFill>
                  <a:srgbClr val="FFFFFF"/>
                </a:solidFill>
                <a:latin typeface="Segoe UI"/>
              </a:rPr>
              <a:t>40</a:t>
            </a:r>
          </a:p>
        </p:txBody>
      </p:sp>
      <p:sp>
        <p:nvSpPr>
          <p:cNvPr id="11" name="TextBox 10"/>
          <p:cNvSpPr txBox="1"/>
          <p:nvPr/>
        </p:nvSpPr>
        <p:spPr>
          <a:xfrm>
            <a:off x="2374706" y="2417503"/>
            <a:ext cx="564498" cy="374793"/>
          </a:xfrm>
          <a:prstGeom prst="rect">
            <a:avLst/>
          </a:prstGeom>
          <a:noFill/>
        </p:spPr>
        <p:txBody>
          <a:bodyPr wrap="none" rtlCol="0">
            <a:spAutoFit/>
          </a:bodyPr>
          <a:lstStyle/>
          <a:p>
            <a:pPr defTabSz="914367"/>
            <a:r>
              <a:rPr lang="en-US" dirty="0">
                <a:solidFill>
                  <a:srgbClr val="FFFFFF"/>
                </a:solidFill>
                <a:latin typeface="Segoe UI"/>
              </a:rPr>
              <a:t>300</a:t>
            </a:r>
          </a:p>
        </p:txBody>
      </p:sp>
      <p:sp>
        <p:nvSpPr>
          <p:cNvPr id="15" name="TextBox 14"/>
          <p:cNvSpPr txBox="1"/>
          <p:nvPr/>
        </p:nvSpPr>
        <p:spPr>
          <a:xfrm>
            <a:off x="6145956" y="2359432"/>
            <a:ext cx="603767" cy="367477"/>
          </a:xfrm>
          <a:prstGeom prst="rect">
            <a:avLst/>
          </a:prstGeom>
          <a:noFill/>
        </p:spPr>
        <p:txBody>
          <a:bodyPr wrap="none" rtlCol="0">
            <a:spAutoFit/>
          </a:bodyPr>
          <a:lstStyle/>
          <a:p>
            <a:pPr defTabSz="914367"/>
            <a:r>
              <a:rPr lang="en-US" dirty="0">
                <a:solidFill>
                  <a:srgbClr val="FFFFFF"/>
                </a:solidFill>
                <a:latin typeface="Segoe UI"/>
              </a:rPr>
              <a:t>5.42</a:t>
            </a:r>
          </a:p>
        </p:txBody>
      </p:sp>
      <p:sp>
        <p:nvSpPr>
          <p:cNvPr id="16" name="TextBox 15"/>
          <p:cNvSpPr txBox="1"/>
          <p:nvPr/>
        </p:nvSpPr>
        <p:spPr>
          <a:xfrm>
            <a:off x="5118899" y="5068307"/>
            <a:ext cx="359394" cy="369332"/>
          </a:xfrm>
          <a:prstGeom prst="rect">
            <a:avLst/>
          </a:prstGeom>
          <a:noFill/>
        </p:spPr>
        <p:txBody>
          <a:bodyPr wrap="none" rtlCol="0">
            <a:spAutoFit/>
          </a:bodyPr>
          <a:lstStyle/>
          <a:p>
            <a:pPr defTabSz="914367"/>
            <a:r>
              <a:rPr lang="en-US" dirty="0">
                <a:solidFill>
                  <a:srgbClr val="FFFFFF"/>
                </a:solidFill>
                <a:latin typeface="Segoe UI"/>
              </a:rPr>
              <a:t>.4</a:t>
            </a:r>
          </a:p>
        </p:txBody>
      </p:sp>
    </p:spTree>
    <p:extLst>
      <p:ext uri="{BB962C8B-B14F-4D97-AF65-F5344CB8AC3E}">
        <p14:creationId xmlns:p14="http://schemas.microsoft.com/office/powerpoint/2010/main" val="3519288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14" grpId="0">
        <p:bldAsOne/>
      </p:bldGraphic>
      <p:bldGraphic spid="5" grpId="0">
        <p:bldAsOne/>
      </p:bldGraphic>
      <p:bldP spid="3" grpId="0"/>
      <p:bldP spid="9" grpId="0"/>
      <p:bldP spid="10" grpId="0"/>
      <p:bldP spid="11" grpId="0"/>
      <p:bldP spid="15" grpId="0"/>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tx2"/>
          </a:solidFill>
          <a:effectLst/>
        </p:spPr>
      </p:sp>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Rounded Rectangle 2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2"/>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1524000" y="1376363"/>
            <a:ext cx="9144000" cy="2387600"/>
          </a:xfrm>
        </p:spPr>
        <p:txBody>
          <a:bodyPr vert="horz" lIns="91440" tIns="45720" rIns="91440" bIns="45720" rtlCol="0" anchor="b">
            <a:normAutofit/>
          </a:bodyPr>
          <a:lstStyle/>
          <a:p>
            <a:pPr algn="ctr"/>
            <a:r>
              <a:rPr lang="en-US" sz="6600"/>
              <a:t>DevOps is about culture and processes</a:t>
            </a:r>
          </a:p>
        </p:txBody>
      </p:sp>
    </p:spTree>
    <p:extLst>
      <p:ext uri="{BB962C8B-B14F-4D97-AF65-F5344CB8AC3E}">
        <p14:creationId xmlns:p14="http://schemas.microsoft.com/office/powerpoint/2010/main" val="314815350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tx1"/>
          </a:solidFill>
          <a:effectLst/>
        </p:spPr>
      </p:sp>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7" name="Straight Connector 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27120" y="3509963"/>
            <a:ext cx="4937760" cy="0"/>
          </a:xfrm>
          <a:prstGeom prst="line">
            <a:avLst/>
          </a:prstGeom>
          <a:ln w="22225">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0" y="1122363"/>
            <a:ext cx="9144000" cy="2387600"/>
          </a:xfrm>
        </p:spPr>
        <p:txBody>
          <a:bodyPr vert="horz" lIns="91440" tIns="45720" rIns="91440" bIns="45720" rtlCol="0" anchor="b">
            <a:noAutofit/>
          </a:bodyPr>
          <a:lstStyle/>
          <a:p>
            <a:pPr algn="ctr">
              <a:lnSpc>
                <a:spcPct val="80000"/>
              </a:lnSpc>
            </a:pPr>
            <a:r>
              <a:rPr lang="en-US" sz="6000" dirty="0"/>
              <a:t>Tools and technology </a:t>
            </a:r>
            <a:br>
              <a:rPr lang="en-US" sz="6000" dirty="0"/>
            </a:br>
            <a:r>
              <a:rPr lang="en-US" sz="6000" dirty="0"/>
              <a:t>can make DevOps </a:t>
            </a:r>
            <a:br>
              <a:rPr lang="en-US" sz="6000" dirty="0"/>
            </a:br>
            <a:r>
              <a:rPr lang="en-US" sz="6000" dirty="0"/>
              <a:t>easy or hard</a:t>
            </a:r>
          </a:p>
        </p:txBody>
      </p:sp>
    </p:spTree>
    <p:extLst>
      <p:ext uri="{BB962C8B-B14F-4D97-AF65-F5344CB8AC3E}">
        <p14:creationId xmlns:p14="http://schemas.microsoft.com/office/powerpoint/2010/main" val="4261126844"/>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accent3">
              <a:lumMod val="75000"/>
            </a:schemeClr>
          </a:solidFill>
          <a:effectLst/>
        </p:spPr>
      </p:sp>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reeform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804671" y="2600325"/>
            <a:ext cx="6405753" cy="2651200"/>
          </a:xfrm>
        </p:spPr>
        <p:txBody>
          <a:bodyPr vert="horz" lIns="91440" tIns="45720" rIns="91440" bIns="45720" rtlCol="0" anchor="t">
            <a:normAutofit/>
          </a:bodyPr>
          <a:lstStyle/>
          <a:p>
            <a:r>
              <a:rPr lang="en-US" sz="5400" b="1"/>
              <a:t>Windows Server 2016 is architected </a:t>
            </a:r>
            <a:br>
              <a:rPr lang="en-US" sz="5400" b="1"/>
            </a:br>
            <a:r>
              <a:rPr lang="en-US" sz="5400" b="1"/>
              <a:t>to make DevOps easy</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0591" y="-3325"/>
            <a:ext cx="2887219" cy="2887219"/>
          </a:xfrm>
          <a:prstGeom prst="rect">
            <a:avLst/>
          </a:prstGeom>
        </p:spPr>
      </p:pic>
    </p:spTree>
    <p:extLst>
      <p:ext uri="{BB962C8B-B14F-4D97-AF65-F5344CB8AC3E}">
        <p14:creationId xmlns:p14="http://schemas.microsoft.com/office/powerpoint/2010/main" val="2201666516"/>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19367"/>
          <a:stretch/>
        </p:blipFill>
        <p:spPr>
          <a:xfrm>
            <a:off x="4818888" y="10"/>
            <a:ext cx="7373112" cy="6857989"/>
          </a:xfrm>
          <a:prstGeom prst="rect">
            <a:avLst/>
          </a:prstGeom>
        </p:spPr>
      </p:pic>
      <p:sp>
        <p:nvSpPr>
          <p:cNvPr id="9" name="Freeform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 y="-479"/>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672" y="2600325"/>
            <a:ext cx="4948428" cy="2651200"/>
          </a:xfrm>
        </p:spPr>
        <p:txBody>
          <a:bodyPr vert="horz" lIns="91440" tIns="45720" rIns="91440" bIns="45720" rtlCol="0" anchor="t">
            <a:normAutofit/>
          </a:bodyPr>
          <a:lstStyle/>
          <a:p>
            <a:pPr>
              <a:lnSpc>
                <a:spcPct val="80000"/>
              </a:lnSpc>
            </a:pPr>
            <a:r>
              <a:rPr lang="en-US" sz="4600" dirty="0">
                <a:solidFill>
                  <a:schemeClr val="tx1"/>
                </a:solidFill>
                <a:latin typeface="+mj-lt"/>
                <a:cs typeface="+mj-cs"/>
              </a:rPr>
              <a:t>In times of change, sometimes the job outgrows good people</a:t>
            </a:r>
          </a:p>
        </p:txBody>
      </p:sp>
    </p:spTree>
    <p:extLst>
      <p:ext uri="{BB962C8B-B14F-4D97-AF65-F5344CB8AC3E}">
        <p14:creationId xmlns:p14="http://schemas.microsoft.com/office/powerpoint/2010/main" val="1172379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11" name="Picture 10"/>
          <p:cNvPicPr>
            <a:picLocks noChangeAspect="1"/>
          </p:cNvPicPr>
          <p:nvPr/>
        </p:nvPicPr>
        <p:blipFill>
          <a:blip r:embed="rId2"/>
          <a:stretch>
            <a:fillRect/>
          </a:stretch>
        </p:blipFill>
        <p:spPr>
          <a:xfrm>
            <a:off x="4864981" y="1360363"/>
            <a:ext cx="8945204" cy="3891162"/>
          </a:xfrm>
          <a:prstGeom prst="rect">
            <a:avLst/>
          </a:prstGeom>
        </p:spPr>
      </p:pic>
      <p:sp>
        <p:nvSpPr>
          <p:cNvPr id="9" name="Freeform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 y="-479"/>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8235" y="2600325"/>
            <a:ext cx="6221506" cy="2651200"/>
          </a:xfrm>
        </p:spPr>
        <p:txBody>
          <a:bodyPr vert="horz" lIns="91440" tIns="45720" rIns="91440" bIns="45720" rtlCol="0" anchor="t">
            <a:normAutofit fontScale="90000"/>
          </a:bodyPr>
          <a:lstStyle/>
          <a:p>
            <a:pPr>
              <a:lnSpc>
                <a:spcPct val="80000"/>
              </a:lnSpc>
            </a:pPr>
            <a:r>
              <a:rPr lang="en-US" sz="4600" dirty="0">
                <a:solidFill>
                  <a:schemeClr val="tx1"/>
                </a:solidFill>
                <a:latin typeface="+mj-lt"/>
                <a:cs typeface="+mj-cs"/>
              </a:rPr>
              <a:t>Where are you going?</a:t>
            </a:r>
            <a:br>
              <a:rPr lang="en-US" sz="4600" dirty="0">
                <a:solidFill>
                  <a:schemeClr val="tx1"/>
                </a:solidFill>
                <a:latin typeface="+mj-lt"/>
                <a:cs typeface="+mj-cs"/>
              </a:rPr>
            </a:br>
            <a:br>
              <a:rPr lang="en-US" sz="4600" dirty="0">
                <a:solidFill>
                  <a:schemeClr val="tx1"/>
                </a:solidFill>
                <a:latin typeface="+mj-lt"/>
                <a:cs typeface="+mj-cs"/>
              </a:rPr>
            </a:br>
            <a:r>
              <a:rPr lang="en-US" sz="4600" dirty="0">
                <a:solidFill>
                  <a:schemeClr val="tx1"/>
                </a:solidFill>
                <a:latin typeface="+mj-lt"/>
                <a:cs typeface="+mj-cs"/>
              </a:rPr>
              <a:t>Do you have the right people, partners &amp; tools to get there?</a:t>
            </a:r>
          </a:p>
        </p:txBody>
      </p:sp>
    </p:spTree>
    <p:extLst>
      <p:ext uri="{BB962C8B-B14F-4D97-AF65-F5344CB8AC3E}">
        <p14:creationId xmlns:p14="http://schemas.microsoft.com/office/powerpoint/2010/main" val="3892958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1287" r="9091" b="4155"/>
          <a:stretch/>
        </p:blipFill>
        <p:spPr>
          <a:xfrm>
            <a:off x="4818888" y="10"/>
            <a:ext cx="7373112" cy="6857989"/>
          </a:xfrm>
          <a:prstGeom prst="rect">
            <a:avLst/>
          </a:prstGeom>
        </p:spPr>
      </p:pic>
      <p:sp>
        <p:nvSpPr>
          <p:cNvPr id="7" name="Freeform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 y="-479"/>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804672" y="2600325"/>
            <a:ext cx="4948428" cy="2651200"/>
          </a:xfrm>
        </p:spPr>
        <p:txBody>
          <a:bodyPr vert="horz" lIns="91440" tIns="45720" rIns="91440" bIns="45720" rtlCol="0" anchor="t">
            <a:normAutofit/>
          </a:bodyPr>
          <a:lstStyle/>
          <a:p>
            <a:r>
              <a:rPr lang="en-US" sz="5400"/>
              <a:t>Q&amp;A</a:t>
            </a:r>
          </a:p>
        </p:txBody>
      </p:sp>
    </p:spTree>
    <p:extLst>
      <p:ext uri="{BB962C8B-B14F-4D97-AF65-F5344CB8AC3E}">
        <p14:creationId xmlns:p14="http://schemas.microsoft.com/office/powerpoint/2010/main" val="1013187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lumMod val="95000"/>
              <a:lumOff val="5000"/>
            </a:schemeClr>
          </a:solidFill>
          <a:effectLst/>
        </p:spPr>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28973" b="25982"/>
          <a:stretch/>
        </p:blipFill>
        <p:spPr>
          <a:xfrm>
            <a:off x="20" y="10"/>
            <a:ext cx="12191980" cy="4571990"/>
          </a:xfrm>
          <a:prstGeom prst="rect">
            <a:avLst/>
          </a:prstGeom>
        </p:spPr>
      </p:pic>
      <p:cxnSp>
        <p:nvCxnSpPr>
          <p:cNvPr id="13" name="Straight Connector 1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33136" y="5091762"/>
            <a:ext cx="7834193" cy="1264588"/>
          </a:xfrm>
        </p:spPr>
        <p:txBody>
          <a:bodyPr vert="horz" lIns="91440" tIns="45720" rIns="91440" bIns="45720" rtlCol="0" anchor="ctr">
            <a:normAutofit/>
          </a:bodyPr>
          <a:lstStyle/>
          <a:p>
            <a:pPr algn="r"/>
            <a:r>
              <a:rPr lang="en-US" sz="6000"/>
              <a:t>This is </a:t>
            </a:r>
            <a:r>
              <a:rPr lang="en-US" sz="6000" b="1"/>
              <a:t>wrong</a:t>
            </a:r>
          </a:p>
        </p:txBody>
      </p:sp>
    </p:spTree>
    <p:extLst>
      <p:ext uri="{BB962C8B-B14F-4D97-AF65-F5344CB8AC3E}">
        <p14:creationId xmlns:p14="http://schemas.microsoft.com/office/powerpoint/2010/main" val="1372666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5"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755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699753"/>
            <a:ext cx="5459470" cy="5459470"/>
          </a:xfrm>
          <a:prstGeom prst="rect">
            <a:avLst/>
          </a:prstGeom>
        </p:spPr>
      </p:pic>
      <p:sp>
        <p:nvSpPr>
          <p:cNvPr id="2" name="Title 1"/>
          <p:cNvSpPr>
            <a:spLocks noGrp="1"/>
          </p:cNvSpPr>
          <p:nvPr>
            <p:ph type="title"/>
          </p:nvPr>
        </p:nvSpPr>
        <p:spPr>
          <a:xfrm>
            <a:off x="634276" y="803705"/>
            <a:ext cx="4208656" cy="3034857"/>
          </a:xfrm>
        </p:spPr>
        <p:txBody>
          <a:bodyPr vert="horz" lIns="91440" tIns="45720" rIns="91440" bIns="45720" rtlCol="0" anchor="b">
            <a:noAutofit/>
          </a:bodyPr>
          <a:lstStyle/>
          <a:p>
            <a:pPr algn="r">
              <a:lnSpc>
                <a:spcPct val="80000"/>
              </a:lnSpc>
            </a:pPr>
            <a:r>
              <a:rPr lang="en-US" sz="5400">
                <a:solidFill>
                  <a:srgbClr val="FFFFFF"/>
                </a:solidFill>
              </a:rPr>
              <a:t>Tools and technology play a critical role</a:t>
            </a:r>
          </a:p>
        </p:txBody>
      </p:sp>
    </p:spTree>
    <p:extLst>
      <p:ext uri="{BB962C8B-B14F-4D97-AF65-F5344CB8AC3E}">
        <p14:creationId xmlns:p14="http://schemas.microsoft.com/office/powerpoint/2010/main" val="5600701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tx1"/>
          </a:solidFill>
          <a:effectLst/>
        </p:spPr>
      </p:sp>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27120" y="3509963"/>
            <a:ext cx="4937760" cy="0"/>
          </a:xfrm>
          <a:prstGeom prst="line">
            <a:avLst/>
          </a:prstGeom>
          <a:ln w="22225">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0" y="1122363"/>
            <a:ext cx="9144000" cy="2387600"/>
          </a:xfrm>
        </p:spPr>
        <p:txBody>
          <a:bodyPr vert="horz" lIns="91440" tIns="45720" rIns="91440" bIns="45720" rtlCol="0" anchor="b">
            <a:noAutofit/>
          </a:bodyPr>
          <a:lstStyle/>
          <a:p>
            <a:pPr algn="ctr">
              <a:lnSpc>
                <a:spcPct val="80000"/>
              </a:lnSpc>
            </a:pPr>
            <a:r>
              <a:rPr lang="en-US" sz="6000" dirty="0"/>
              <a:t>Tools and technology </a:t>
            </a:r>
            <a:br>
              <a:rPr lang="en-US" sz="6000" dirty="0"/>
            </a:br>
            <a:r>
              <a:rPr lang="en-US" sz="6000" dirty="0"/>
              <a:t>can make DevOps </a:t>
            </a:r>
            <a:br>
              <a:rPr lang="en-US" sz="6000" dirty="0"/>
            </a:br>
            <a:r>
              <a:rPr lang="en-US" sz="6000" dirty="0"/>
              <a:t>easy or hard</a:t>
            </a:r>
          </a:p>
        </p:txBody>
      </p:sp>
    </p:spTree>
    <p:extLst>
      <p:ext uri="{BB962C8B-B14F-4D97-AF65-F5344CB8AC3E}">
        <p14:creationId xmlns:p14="http://schemas.microsoft.com/office/powerpoint/2010/main" val="592333791"/>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accent3">
              <a:lumMod val="75000"/>
            </a:schemeClr>
          </a:solidFill>
          <a:effectLst/>
        </p:spPr>
      </p:sp>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671" y="2600325"/>
            <a:ext cx="6405753" cy="2651200"/>
          </a:xfrm>
        </p:spPr>
        <p:txBody>
          <a:bodyPr vert="horz" lIns="91440" tIns="45720" rIns="91440" bIns="45720" rtlCol="0" anchor="t">
            <a:normAutofit/>
          </a:bodyPr>
          <a:lstStyle/>
          <a:p>
            <a:r>
              <a:rPr lang="en-US" sz="5400" b="1"/>
              <a:t>Windows Server 2016 is architected </a:t>
            </a:r>
            <a:br>
              <a:rPr lang="en-US" sz="5400" b="1"/>
            </a:br>
            <a:r>
              <a:rPr lang="en-US" sz="5400" b="1"/>
              <a:t>to make DevOps easy</a:t>
            </a:r>
          </a:p>
        </p:txBody>
      </p:sp>
    </p:spTree>
    <p:extLst>
      <p:ext uri="{BB962C8B-B14F-4D97-AF65-F5344CB8AC3E}">
        <p14:creationId xmlns:p14="http://schemas.microsoft.com/office/powerpoint/2010/main" val="497022688"/>
      </p:ext>
    </p:extLst>
  </p:cSld>
  <p:clrMapOvr>
    <a:overrideClrMapping bg1="dk1" tx1="lt1" bg2="dk2" tx2="lt2" accent1="accent1" accent2="accent2" accent3="accent3" accent4="accent4" accent5="accent5" accent6="accent6" hlink="hlink" folHlink="folHlink"/>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3.xml><?xml version="1.0" encoding="utf-8"?>
<a:theme xmlns:a="http://schemas.openxmlformats.org/drawingml/2006/main" name="2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4.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5.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3853</TotalTime>
  <Words>1480</Words>
  <Application>Microsoft Office PowerPoint</Application>
  <PresentationFormat>Widescreen</PresentationFormat>
  <Paragraphs>345</Paragraphs>
  <Slides>57</Slides>
  <Notes>6</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57</vt:i4>
      </vt:variant>
    </vt:vector>
  </HeadingPairs>
  <TitlesOfParts>
    <vt:vector size="71" baseType="lpstr">
      <vt:lpstr>Arial</vt:lpstr>
      <vt:lpstr>Calibri</vt:lpstr>
      <vt:lpstr>Calibri Light</vt:lpstr>
      <vt:lpstr>Consolas</vt:lpstr>
      <vt:lpstr>Segoe UI</vt:lpstr>
      <vt:lpstr>Segoe UI Light</vt:lpstr>
      <vt:lpstr>Symbol</vt:lpstr>
      <vt:lpstr>Ubuntu Mono</vt:lpstr>
      <vt:lpstr>Wingdings</vt:lpstr>
      <vt:lpstr>Office Theme</vt:lpstr>
      <vt:lpstr>5-30721_Build_2016_Template_Light</vt:lpstr>
      <vt:lpstr>2_5-30721_Build_2016_Template_Light</vt:lpstr>
      <vt:lpstr>1_COLOR TEMPLATE</vt:lpstr>
      <vt:lpstr>1_5-30721_Build_2016_Template_Light</vt:lpstr>
      <vt:lpstr>The DevOpsification of Windows Server</vt:lpstr>
      <vt:lpstr>What is DevOps?</vt:lpstr>
      <vt:lpstr>DevOps is about culture and processes</vt:lpstr>
      <vt:lpstr>DevOps is NOT  about tools and technology</vt:lpstr>
      <vt:lpstr>But…..</vt:lpstr>
      <vt:lpstr>This is wrong</vt:lpstr>
      <vt:lpstr>Tools and technology play a critical role</vt:lpstr>
      <vt:lpstr>Tools and technology  can make DevOps  easy or hard</vt:lpstr>
      <vt:lpstr>Windows Server 2016 is architected  to make DevOps easy</vt:lpstr>
      <vt:lpstr>Windows Server 2016 resolves the interface between devs and ops</vt:lpstr>
      <vt:lpstr>Windows Server has been silent  on the interface  between Devs and Ops </vt:lpstr>
      <vt:lpstr>1,000 conflicts also bloomed</vt:lpstr>
      <vt:lpstr>WS2016 resolves that interface </vt:lpstr>
      <vt:lpstr>Why?</vt:lpstr>
      <vt:lpstr>Evolution of Windows Server</vt:lpstr>
      <vt:lpstr>Cloud Competitive</vt:lpstr>
      <vt:lpstr>Cloud + DevOps  </vt:lpstr>
      <vt:lpstr>DevOpsification of Windows</vt:lpstr>
      <vt:lpstr>Componentization  </vt:lpstr>
      <vt:lpstr>Nano Server: Optimized for the Cloud Era</vt:lpstr>
      <vt:lpstr>Nano Server – PowerShell Core</vt:lpstr>
      <vt:lpstr>DevOpsification of Windows</vt:lpstr>
      <vt:lpstr>Nano Server - Developer Experience</vt:lpstr>
      <vt:lpstr>DevOpsification of Windows</vt:lpstr>
      <vt:lpstr>First a word about MSI</vt:lpstr>
      <vt:lpstr>Windows Server App installer (WSA)</vt:lpstr>
      <vt:lpstr>PackageManagement</vt:lpstr>
      <vt:lpstr>PowerPoint Presentation</vt:lpstr>
      <vt:lpstr>PackageManagement</vt:lpstr>
      <vt:lpstr>DevOpsification of Windows</vt:lpstr>
      <vt:lpstr>Desired State Configuration</vt:lpstr>
      <vt:lpstr>DevOpsification of Windows</vt:lpstr>
      <vt:lpstr>Running WS2016 Applications</vt:lpstr>
      <vt:lpstr>Operating System Deployment Modes </vt:lpstr>
      <vt:lpstr>Same Container Images, Same API</vt:lpstr>
      <vt:lpstr>DevOpsification of Windows</vt:lpstr>
      <vt:lpstr>PowerPoint Presentation</vt:lpstr>
      <vt:lpstr>PowerPoint Presentation</vt:lpstr>
      <vt:lpstr>PowerPoint Presentation</vt:lpstr>
      <vt:lpstr>DevOpsification of Windows</vt:lpstr>
      <vt:lpstr>PowerPoint Presentation</vt:lpstr>
      <vt:lpstr>PowerPoint Presentation</vt:lpstr>
      <vt:lpstr>PowerPoint Presentation</vt:lpstr>
      <vt:lpstr>DevOpsification of Windows</vt:lpstr>
      <vt:lpstr>Windows Server 2016 resolves the interface between devs and ops</vt:lpstr>
      <vt:lpstr>DevOpsification of Windows</vt:lpstr>
      <vt:lpstr>Cloud Competitive</vt:lpstr>
      <vt:lpstr>Servicing Improvements*</vt:lpstr>
      <vt:lpstr>Security Improvements</vt:lpstr>
      <vt:lpstr>Resource Utilization Improvements</vt:lpstr>
      <vt:lpstr>Deployment Improvements</vt:lpstr>
      <vt:lpstr>DevOps is about culture and processes</vt:lpstr>
      <vt:lpstr>Tools and technology  can make DevOps  easy or hard</vt:lpstr>
      <vt:lpstr>Windows Server 2016 is architected  to make DevOps easy</vt:lpstr>
      <vt:lpstr>In times of change, sometimes the job outgrows good people</vt:lpstr>
      <vt:lpstr>Where are you going?  Do you have the right people, partners &amp; tools to get there?</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Devopsification of Windows Server</dc:title>
  <dc:creator>Jeffrey Snover</dc:creator>
  <cp:lastModifiedBy>Jeffrey Snover</cp:lastModifiedBy>
  <cp:revision>45</cp:revision>
  <dcterms:created xsi:type="dcterms:W3CDTF">2016-05-16T11:59:41Z</dcterms:created>
  <dcterms:modified xsi:type="dcterms:W3CDTF">2016-05-23T00:47:41Z</dcterms:modified>
</cp:coreProperties>
</file>